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72" r:id="rId2"/>
    <p:sldId id="273" r:id="rId3"/>
    <p:sldId id="354" r:id="rId4"/>
    <p:sldId id="381" r:id="rId5"/>
    <p:sldId id="282" r:id="rId6"/>
    <p:sldId id="275" r:id="rId7"/>
    <p:sldId id="277" r:id="rId8"/>
    <p:sldId id="370" r:id="rId9"/>
    <p:sldId id="299" r:id="rId10"/>
    <p:sldId id="40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71" r:id="rId20"/>
    <p:sldId id="289" r:id="rId21"/>
    <p:sldId id="407" r:id="rId22"/>
    <p:sldId id="292" r:id="rId23"/>
    <p:sldId id="409" r:id="rId24"/>
    <p:sldId id="386" r:id="rId25"/>
    <p:sldId id="408" r:id="rId26"/>
    <p:sldId id="406" r:id="rId27"/>
    <p:sldId id="412" r:id="rId28"/>
    <p:sldId id="413" r:id="rId29"/>
    <p:sldId id="348" r:id="rId30"/>
    <p:sldId id="293" r:id="rId31"/>
    <p:sldId id="352" r:id="rId32"/>
    <p:sldId id="372" r:id="rId33"/>
    <p:sldId id="295" r:id="rId34"/>
    <p:sldId id="315" r:id="rId35"/>
    <p:sldId id="316" r:id="rId36"/>
    <p:sldId id="317" r:id="rId37"/>
    <p:sldId id="318" r:id="rId38"/>
    <p:sldId id="319" r:id="rId39"/>
    <p:sldId id="296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87" r:id="rId51"/>
    <p:sldId id="388" r:id="rId52"/>
    <p:sldId id="389" r:id="rId53"/>
    <p:sldId id="390" r:id="rId54"/>
    <p:sldId id="391" r:id="rId55"/>
    <p:sldId id="393" r:id="rId56"/>
    <p:sldId id="394" r:id="rId57"/>
    <p:sldId id="395" r:id="rId58"/>
    <p:sldId id="396" r:id="rId59"/>
    <p:sldId id="397" r:id="rId60"/>
    <p:sldId id="337" r:id="rId61"/>
    <p:sldId id="398" r:id="rId62"/>
    <p:sldId id="399" r:id="rId63"/>
    <p:sldId id="364" r:id="rId64"/>
    <p:sldId id="365" r:id="rId65"/>
    <p:sldId id="366" r:id="rId66"/>
    <p:sldId id="401" r:id="rId67"/>
    <p:sldId id="402" r:id="rId68"/>
    <p:sldId id="403" r:id="rId69"/>
    <p:sldId id="350" r:id="rId70"/>
    <p:sldId id="345" r:id="rId71"/>
    <p:sldId id="368" r:id="rId72"/>
    <p:sldId id="369" r:id="rId73"/>
    <p:sldId id="271" r:id="rId74"/>
    <p:sldId id="379" r:id="rId75"/>
    <p:sldId id="383" r:id="rId76"/>
    <p:sldId id="384" r:id="rId77"/>
    <p:sldId id="385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4"/>
    <p:restoredTop sz="91379" autoAdjust="0"/>
  </p:normalViewPr>
  <p:slideViewPr>
    <p:cSldViewPr snapToGrid="0" snapToObjects="1">
      <p:cViewPr>
        <p:scale>
          <a:sx n="86" d="100"/>
          <a:sy n="86" d="100"/>
        </p:scale>
        <p:origin x="1024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6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04590-7972-ED42-947B-88D67EA0FEA4}" type="doc">
      <dgm:prSet loTypeId="urn:microsoft.com/office/officeart/2005/8/layout/process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4598F7-7DBA-CE48-BAC3-43634C3C5E5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Data Preparation</a:t>
          </a:r>
          <a:endParaRPr lang="en-US" dirty="0">
            <a:solidFill>
              <a:schemeClr val="tx1"/>
            </a:solidFill>
          </a:endParaRPr>
        </a:p>
      </dgm:t>
    </dgm:pt>
    <dgm:pt modelId="{01B4D65E-A9B9-A24F-9EB4-FF9A414D6EC8}" type="par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A33D937-E25E-894C-B587-2AD55702A567}" type="sib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27FB30-D55A-484E-9199-A72C616975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Build Model</a:t>
          </a:r>
          <a:endParaRPr lang="en-US" dirty="0">
            <a:solidFill>
              <a:schemeClr val="tx1"/>
            </a:solidFill>
          </a:endParaRPr>
        </a:p>
      </dgm:t>
    </dgm:pt>
    <dgm:pt modelId="{28924DFE-231C-A542-93BE-CB9A08D3F2FA}" type="par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45A527-AB2E-5541-9373-2634FC752DE1}" type="sib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E9BF4A-19C8-BC45-ACD3-DF324D8E1BE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Validate Model</a:t>
          </a:r>
          <a:endParaRPr lang="en-US" dirty="0">
            <a:solidFill>
              <a:schemeClr val="tx1"/>
            </a:solidFill>
          </a:endParaRPr>
        </a:p>
      </dgm:t>
    </dgm:pt>
    <dgm:pt modelId="{DEE6B062-5B20-DC41-BB36-D67F3256A185}" type="par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C88B42-C1D8-6B49-8501-29E02D30C83C}" type="sib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103742-E00B-B345-885D-978D52CA1CD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Deploy Model</a:t>
          </a:r>
          <a:endParaRPr lang="en-US" dirty="0">
            <a:solidFill>
              <a:schemeClr val="tx1"/>
            </a:solidFill>
          </a:endParaRPr>
        </a:p>
      </dgm:t>
    </dgm:pt>
    <dgm:pt modelId="{1C614D24-0849-B844-9409-5AC9A6CD5C52}" type="par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40B6B8E-C1EE-6548-9016-588DBB03D6EB}" type="sib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A6E8AB-7214-524D-8E44-990273BB7C8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939B63D6-BB21-BF4B-AA2C-00FB22DB1834}" type="par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1BBB298-3E08-2A46-B151-0F04F8164F45}" type="sib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49B3EF0-4CEE-EC48-920B-89A105F37884}" type="pres">
      <dgm:prSet presAssocID="{F0D04590-7972-ED42-947B-88D67EA0FEA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4AE034-D88F-D84C-A734-FA639390379D}" type="pres">
      <dgm:prSet presAssocID="{4B4598F7-7DBA-CE48-BAC3-43634C3C5E57}" presName="node" presStyleLbl="node1" presStyleIdx="0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E4106D-E350-F04D-8F96-F8BEAD792EC2}" type="pres">
      <dgm:prSet presAssocID="{5A33D937-E25E-894C-B587-2AD55702A5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C42B3A-57CC-7549-8B95-53B02FDED00F}" type="pres">
      <dgm:prSet presAssocID="{5A33D937-E25E-894C-B587-2AD55702A5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F5B3713-FAC5-B94D-A803-1A4B870A208B}" type="pres">
      <dgm:prSet presAssocID="{2CA6E8AB-7214-524D-8E44-990273BB7C89}" presName="node" presStyleLbl="node1" presStyleIdx="1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3827C-1DA8-FF49-8B1E-FB8DF64DAC6C}" type="pres">
      <dgm:prSet presAssocID="{51BBB298-3E08-2A46-B151-0F04F8164F4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B8272CB-B25A-4F4B-A9C1-89B8A7CC11F4}" type="pres">
      <dgm:prSet presAssocID="{51BBB298-3E08-2A46-B151-0F04F8164F4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0484773-40DA-BA47-8603-DCB2790747B4}" type="pres">
      <dgm:prSet presAssocID="{A927FB30-D55A-484E-9199-A72C61697517}" presName="node" presStyleLbl="node1" presStyleIdx="2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F57F4-5101-D143-BAA2-1A12C29E0135}" type="pres">
      <dgm:prSet presAssocID="{B545A527-AB2E-5541-9373-2634FC752DE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841CFBE-A829-9148-93A8-E42AC7114EBC}" type="pres">
      <dgm:prSet presAssocID="{B545A527-AB2E-5541-9373-2634FC752DE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E4248B5-5AEA-5E4B-A409-A022208D6B5C}" type="pres">
      <dgm:prSet presAssocID="{BBE9BF4A-19C8-BC45-ACD3-DF324D8E1BE4}" presName="node" presStyleLbl="node1" presStyleIdx="3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BB15F-257C-9B44-9A4E-6C404C2D23EF}" type="pres">
      <dgm:prSet presAssocID="{EAC88B42-C1D8-6B49-8501-29E02D30C83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C56CD1D-A0E7-5442-AF28-F045E9D8F71F}" type="pres">
      <dgm:prSet presAssocID="{EAC88B42-C1D8-6B49-8501-29E02D30C83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A5908968-401D-1D48-A08E-9F5098B461FC}" type="pres">
      <dgm:prSet presAssocID="{64103742-E00B-B345-885D-978D52CA1CDE}" presName="node" presStyleLbl="node1" presStyleIdx="4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6A75D-00FE-0D45-9F41-A5E7EC1CD33D}" type="presOf" srcId="{F0D04590-7972-ED42-947B-88D67EA0FEA4}" destId="{349B3EF0-4CEE-EC48-920B-89A105F37884}" srcOrd="0" destOrd="0" presId="urn:microsoft.com/office/officeart/2005/8/layout/process2"/>
    <dgm:cxn modelId="{6B5A7078-1EE6-1945-BA86-0DEC9151B6D3}" type="presOf" srcId="{B545A527-AB2E-5541-9373-2634FC752DE1}" destId="{A841CFBE-A829-9148-93A8-E42AC7114EBC}" srcOrd="1" destOrd="0" presId="urn:microsoft.com/office/officeart/2005/8/layout/process2"/>
    <dgm:cxn modelId="{4E3254CF-A86E-6F46-824A-302F02679791}" srcId="{F0D04590-7972-ED42-947B-88D67EA0FEA4}" destId="{4B4598F7-7DBA-CE48-BAC3-43634C3C5E57}" srcOrd="0" destOrd="0" parTransId="{01B4D65E-A9B9-A24F-9EB4-FF9A414D6EC8}" sibTransId="{5A33D937-E25E-894C-B587-2AD55702A567}"/>
    <dgm:cxn modelId="{69FFBECC-8460-F247-9693-3A88924E0CD9}" type="presOf" srcId="{51BBB298-3E08-2A46-B151-0F04F8164F45}" destId="{3923827C-1DA8-FF49-8B1E-FB8DF64DAC6C}" srcOrd="0" destOrd="0" presId="urn:microsoft.com/office/officeart/2005/8/layout/process2"/>
    <dgm:cxn modelId="{5B1AB7B2-0863-A647-AC69-A78A0FE21FB0}" type="presOf" srcId="{5A33D937-E25E-894C-B587-2AD55702A567}" destId="{C8C42B3A-57CC-7549-8B95-53B02FDED00F}" srcOrd="1" destOrd="0" presId="urn:microsoft.com/office/officeart/2005/8/layout/process2"/>
    <dgm:cxn modelId="{E3891010-B475-0640-B1A4-1045D851A6A9}" srcId="{F0D04590-7972-ED42-947B-88D67EA0FEA4}" destId="{2CA6E8AB-7214-524D-8E44-990273BB7C89}" srcOrd="1" destOrd="0" parTransId="{939B63D6-BB21-BF4B-AA2C-00FB22DB1834}" sibTransId="{51BBB298-3E08-2A46-B151-0F04F8164F45}"/>
    <dgm:cxn modelId="{0CDC3B21-E4DE-074A-9B73-1D2A74664E46}" type="presOf" srcId="{B545A527-AB2E-5541-9373-2634FC752DE1}" destId="{C72F57F4-5101-D143-BAA2-1A12C29E0135}" srcOrd="0" destOrd="0" presId="urn:microsoft.com/office/officeart/2005/8/layout/process2"/>
    <dgm:cxn modelId="{256BEE64-D12F-6F41-BC2C-9F464A754192}" type="presOf" srcId="{4B4598F7-7DBA-CE48-BAC3-43634C3C5E57}" destId="{404AE034-D88F-D84C-A734-FA639390379D}" srcOrd="0" destOrd="0" presId="urn:microsoft.com/office/officeart/2005/8/layout/process2"/>
    <dgm:cxn modelId="{719DC708-3668-1045-A6B6-FBA505654074}" srcId="{F0D04590-7972-ED42-947B-88D67EA0FEA4}" destId="{64103742-E00B-B345-885D-978D52CA1CDE}" srcOrd="4" destOrd="0" parTransId="{1C614D24-0849-B844-9409-5AC9A6CD5C52}" sibTransId="{040B6B8E-C1EE-6548-9016-588DBB03D6EB}"/>
    <dgm:cxn modelId="{705CF78D-8DB8-8045-A683-323DE404AF98}" type="presOf" srcId="{5A33D937-E25E-894C-B587-2AD55702A567}" destId="{AAE4106D-E350-F04D-8F96-F8BEAD792EC2}" srcOrd="0" destOrd="0" presId="urn:microsoft.com/office/officeart/2005/8/layout/process2"/>
    <dgm:cxn modelId="{E8CA498E-5085-7D42-926E-857B8B374EBE}" type="presOf" srcId="{EAC88B42-C1D8-6B49-8501-29E02D30C83C}" destId="{EC56CD1D-A0E7-5442-AF28-F045E9D8F71F}" srcOrd="1" destOrd="0" presId="urn:microsoft.com/office/officeart/2005/8/layout/process2"/>
    <dgm:cxn modelId="{D6339A7A-58C8-3E49-A897-E68CF4170690}" type="presOf" srcId="{2CA6E8AB-7214-524D-8E44-990273BB7C89}" destId="{9F5B3713-FAC5-B94D-A803-1A4B870A208B}" srcOrd="0" destOrd="0" presId="urn:microsoft.com/office/officeart/2005/8/layout/process2"/>
    <dgm:cxn modelId="{E27D0562-D777-E94D-BCC8-E429C7BB00B5}" type="presOf" srcId="{64103742-E00B-B345-885D-978D52CA1CDE}" destId="{A5908968-401D-1D48-A08E-9F5098B461FC}" srcOrd="0" destOrd="0" presId="urn:microsoft.com/office/officeart/2005/8/layout/process2"/>
    <dgm:cxn modelId="{4BA94CE9-EBEC-6745-AFDF-A5CB00BD2B83}" type="presOf" srcId="{EAC88B42-C1D8-6B49-8501-29E02D30C83C}" destId="{BCDBB15F-257C-9B44-9A4E-6C404C2D23EF}" srcOrd="0" destOrd="0" presId="urn:microsoft.com/office/officeart/2005/8/layout/process2"/>
    <dgm:cxn modelId="{5D7A65BF-BBE4-8047-91FF-3A52504DB625}" type="presOf" srcId="{BBE9BF4A-19C8-BC45-ACD3-DF324D8E1BE4}" destId="{DE4248B5-5AEA-5E4B-A409-A022208D6B5C}" srcOrd="0" destOrd="0" presId="urn:microsoft.com/office/officeart/2005/8/layout/process2"/>
    <dgm:cxn modelId="{F76C7D6D-75A9-7E4D-9A66-62E3FFFC8EF5}" type="presOf" srcId="{51BBB298-3E08-2A46-B151-0F04F8164F45}" destId="{FB8272CB-B25A-4F4B-A9C1-89B8A7CC11F4}" srcOrd="1" destOrd="0" presId="urn:microsoft.com/office/officeart/2005/8/layout/process2"/>
    <dgm:cxn modelId="{6D699AC1-AFA4-4143-AE12-14115478DD78}" srcId="{F0D04590-7972-ED42-947B-88D67EA0FEA4}" destId="{A927FB30-D55A-484E-9199-A72C61697517}" srcOrd="2" destOrd="0" parTransId="{28924DFE-231C-A542-93BE-CB9A08D3F2FA}" sibTransId="{B545A527-AB2E-5541-9373-2634FC752DE1}"/>
    <dgm:cxn modelId="{BAD5B252-29CC-2B40-9642-3D353E0C4D81}" type="presOf" srcId="{A927FB30-D55A-484E-9199-A72C61697517}" destId="{40484773-40DA-BA47-8603-DCB2790747B4}" srcOrd="0" destOrd="0" presId="urn:microsoft.com/office/officeart/2005/8/layout/process2"/>
    <dgm:cxn modelId="{98361BC1-9E56-E844-9E59-CCF32EE662EE}" srcId="{F0D04590-7972-ED42-947B-88D67EA0FEA4}" destId="{BBE9BF4A-19C8-BC45-ACD3-DF324D8E1BE4}" srcOrd="3" destOrd="0" parTransId="{DEE6B062-5B20-DC41-BB36-D67F3256A185}" sibTransId="{EAC88B42-C1D8-6B49-8501-29E02D30C83C}"/>
    <dgm:cxn modelId="{BF7AA886-CC63-6744-A789-F73B1FEA1AC8}" type="presParOf" srcId="{349B3EF0-4CEE-EC48-920B-89A105F37884}" destId="{404AE034-D88F-D84C-A734-FA639390379D}" srcOrd="0" destOrd="0" presId="urn:microsoft.com/office/officeart/2005/8/layout/process2"/>
    <dgm:cxn modelId="{CCEB8199-6DB3-CE4B-8A33-65923417043B}" type="presParOf" srcId="{349B3EF0-4CEE-EC48-920B-89A105F37884}" destId="{AAE4106D-E350-F04D-8F96-F8BEAD792EC2}" srcOrd="1" destOrd="0" presId="urn:microsoft.com/office/officeart/2005/8/layout/process2"/>
    <dgm:cxn modelId="{C125A18E-6208-BE44-9D90-8352B1AB4A22}" type="presParOf" srcId="{AAE4106D-E350-F04D-8F96-F8BEAD792EC2}" destId="{C8C42B3A-57CC-7549-8B95-53B02FDED00F}" srcOrd="0" destOrd="0" presId="urn:microsoft.com/office/officeart/2005/8/layout/process2"/>
    <dgm:cxn modelId="{26CF374F-88B0-DF4B-83CF-7C7A556B6382}" type="presParOf" srcId="{349B3EF0-4CEE-EC48-920B-89A105F37884}" destId="{9F5B3713-FAC5-B94D-A803-1A4B870A208B}" srcOrd="2" destOrd="0" presId="urn:microsoft.com/office/officeart/2005/8/layout/process2"/>
    <dgm:cxn modelId="{0B32CAC5-06C5-C244-9B0C-1B879DD10DE3}" type="presParOf" srcId="{349B3EF0-4CEE-EC48-920B-89A105F37884}" destId="{3923827C-1DA8-FF49-8B1E-FB8DF64DAC6C}" srcOrd="3" destOrd="0" presId="urn:microsoft.com/office/officeart/2005/8/layout/process2"/>
    <dgm:cxn modelId="{EFDC0C75-EAF3-6A4A-807F-BA67635F9BBE}" type="presParOf" srcId="{3923827C-1DA8-FF49-8B1E-FB8DF64DAC6C}" destId="{FB8272CB-B25A-4F4B-A9C1-89B8A7CC11F4}" srcOrd="0" destOrd="0" presId="urn:microsoft.com/office/officeart/2005/8/layout/process2"/>
    <dgm:cxn modelId="{E28A5D6D-9D46-BB47-994F-9314D49B4939}" type="presParOf" srcId="{349B3EF0-4CEE-EC48-920B-89A105F37884}" destId="{40484773-40DA-BA47-8603-DCB2790747B4}" srcOrd="4" destOrd="0" presId="urn:microsoft.com/office/officeart/2005/8/layout/process2"/>
    <dgm:cxn modelId="{7BFDCF29-4E0E-C542-8BE2-64D6A0206D70}" type="presParOf" srcId="{349B3EF0-4CEE-EC48-920B-89A105F37884}" destId="{C72F57F4-5101-D143-BAA2-1A12C29E0135}" srcOrd="5" destOrd="0" presId="urn:microsoft.com/office/officeart/2005/8/layout/process2"/>
    <dgm:cxn modelId="{4E65858F-4477-614D-A3CD-B85B19187195}" type="presParOf" srcId="{C72F57F4-5101-D143-BAA2-1A12C29E0135}" destId="{A841CFBE-A829-9148-93A8-E42AC7114EBC}" srcOrd="0" destOrd="0" presId="urn:microsoft.com/office/officeart/2005/8/layout/process2"/>
    <dgm:cxn modelId="{58CA3A56-87DB-9847-83A1-46E951487034}" type="presParOf" srcId="{349B3EF0-4CEE-EC48-920B-89A105F37884}" destId="{DE4248B5-5AEA-5E4B-A409-A022208D6B5C}" srcOrd="6" destOrd="0" presId="urn:microsoft.com/office/officeart/2005/8/layout/process2"/>
    <dgm:cxn modelId="{72CA35D8-FD0C-3044-9D1E-642BCCCC3CE9}" type="presParOf" srcId="{349B3EF0-4CEE-EC48-920B-89A105F37884}" destId="{BCDBB15F-257C-9B44-9A4E-6C404C2D23EF}" srcOrd="7" destOrd="0" presId="urn:microsoft.com/office/officeart/2005/8/layout/process2"/>
    <dgm:cxn modelId="{8BD694FE-39F0-854F-93A1-2594E3E17ADC}" type="presParOf" srcId="{BCDBB15F-257C-9B44-9A4E-6C404C2D23EF}" destId="{EC56CD1D-A0E7-5442-AF28-F045E9D8F71F}" srcOrd="0" destOrd="0" presId="urn:microsoft.com/office/officeart/2005/8/layout/process2"/>
    <dgm:cxn modelId="{B6F430A3-3A0D-EB49-86C1-87C97DA71FF3}" type="presParOf" srcId="{349B3EF0-4CEE-EC48-920B-89A105F37884}" destId="{A5908968-401D-1D48-A08E-9F5098B461F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AE034-D88F-D84C-A734-FA639390379D}">
      <dsp:nvSpPr>
        <dsp:cNvPr id="0" name=""/>
        <dsp:cNvSpPr/>
      </dsp:nvSpPr>
      <dsp:spPr>
        <a:xfrm>
          <a:off x="2475045" y="859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Data Preparation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8620"/>
        <a:ext cx="3763098" cy="570877"/>
      </dsp:txXfrm>
    </dsp:sp>
    <dsp:sp modelId="{AAE4106D-E350-F04D-8F96-F8BEAD792EC2}">
      <dsp:nvSpPr>
        <dsp:cNvPr id="0" name=""/>
        <dsp:cNvSpPr/>
      </dsp:nvSpPr>
      <dsp:spPr>
        <a:xfrm rot="5400000">
          <a:off x="4194274" y="631270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667286"/>
        <a:ext cx="259317" cy="252114"/>
      </dsp:txXfrm>
    </dsp:sp>
    <dsp:sp modelId="{9F5B3713-FAC5-B94D-A803-1A4B870A208B}">
      <dsp:nvSpPr>
        <dsp:cNvPr id="0" name=""/>
        <dsp:cNvSpPr/>
      </dsp:nvSpPr>
      <dsp:spPr>
        <a:xfrm>
          <a:off x="2475045" y="1087476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Features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105237"/>
        <a:ext cx="3763098" cy="570877"/>
      </dsp:txXfrm>
    </dsp:sp>
    <dsp:sp modelId="{3923827C-1DA8-FF49-8B1E-FB8DF64DAC6C}">
      <dsp:nvSpPr>
        <dsp:cNvPr id="0" name=""/>
        <dsp:cNvSpPr/>
      </dsp:nvSpPr>
      <dsp:spPr>
        <a:xfrm rot="5400000">
          <a:off x="4194274" y="1717887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1753903"/>
        <a:ext cx="259317" cy="252114"/>
      </dsp:txXfrm>
    </dsp:sp>
    <dsp:sp modelId="{40484773-40DA-BA47-8603-DCB2790747B4}">
      <dsp:nvSpPr>
        <dsp:cNvPr id="0" name=""/>
        <dsp:cNvSpPr/>
      </dsp:nvSpPr>
      <dsp:spPr>
        <a:xfrm>
          <a:off x="2475045" y="2174093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Build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2191854"/>
        <a:ext cx="3763098" cy="570877"/>
      </dsp:txXfrm>
    </dsp:sp>
    <dsp:sp modelId="{C72F57F4-5101-D143-BAA2-1A12C29E0135}">
      <dsp:nvSpPr>
        <dsp:cNvPr id="0" name=""/>
        <dsp:cNvSpPr/>
      </dsp:nvSpPr>
      <dsp:spPr>
        <a:xfrm rot="5400000">
          <a:off x="4194274" y="2804504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2840520"/>
        <a:ext cx="259317" cy="252114"/>
      </dsp:txXfrm>
    </dsp:sp>
    <dsp:sp modelId="{DE4248B5-5AEA-5E4B-A409-A022208D6B5C}">
      <dsp:nvSpPr>
        <dsp:cNvPr id="0" name=""/>
        <dsp:cNvSpPr/>
      </dsp:nvSpPr>
      <dsp:spPr>
        <a:xfrm>
          <a:off x="2475045" y="3260710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Validate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3278471"/>
        <a:ext cx="3763098" cy="570877"/>
      </dsp:txXfrm>
    </dsp:sp>
    <dsp:sp modelId="{BCDBB15F-257C-9B44-9A4E-6C404C2D23EF}">
      <dsp:nvSpPr>
        <dsp:cNvPr id="0" name=""/>
        <dsp:cNvSpPr/>
      </dsp:nvSpPr>
      <dsp:spPr>
        <a:xfrm rot="5400000">
          <a:off x="4194274" y="3891121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3927137"/>
        <a:ext cx="259317" cy="252114"/>
      </dsp:txXfrm>
    </dsp:sp>
    <dsp:sp modelId="{A5908968-401D-1D48-A08E-9F5098B461FC}">
      <dsp:nvSpPr>
        <dsp:cNvPr id="0" name=""/>
        <dsp:cNvSpPr/>
      </dsp:nvSpPr>
      <dsp:spPr>
        <a:xfrm>
          <a:off x="2475045" y="4347327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Deploy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4365088"/>
        <a:ext cx="3763098" cy="57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Usps</a:t>
            </a:r>
            <a:endParaRPr lang="en-US" dirty="0" smtClean="0"/>
          </a:p>
          <a:p>
            <a:r>
              <a:rPr lang="en-US" dirty="0" smtClean="0"/>
              <a:t>Amazon/</a:t>
            </a:r>
            <a:r>
              <a:rPr lang="en-US" dirty="0" err="1" smtClean="0"/>
              <a:t>netflix</a:t>
            </a:r>
            <a:r>
              <a:rPr lang="en-US" dirty="0" smtClean="0"/>
              <a:t> - recommender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Health</a:t>
            </a:r>
          </a:p>
          <a:p>
            <a:r>
              <a:rPr lang="en-US" dirty="0" smtClean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7964798-FA9F-E444-B840-237E5530AC1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8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333A27-E603-F54F-821F-5753EB24605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6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522FF1-8175-FD4E-A50D-7EC8396582B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6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458513-1E1E-3546-8FC2-2EE3F0C17475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5E5D1-0A74-1244-A747-845142021607}" type="slidenum">
              <a:rPr lang="en-US"/>
              <a:pPr/>
              <a:t>57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1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05E23-A038-CB49-BB00-1BA6547B0D1D}" type="slidenum">
              <a:rPr lang="en-US"/>
              <a:pPr/>
              <a:t>64</a:t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B23BCA-F5FF-0B46-8299-934885437947}" type="slidenum">
              <a:rPr lang="en-US"/>
              <a:pPr/>
              <a:t>65</a:t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7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1D92A-3037-F443-8BC5-7874E1A2A9D9}" type="slidenum">
              <a:rPr lang="en-US"/>
              <a:pPr/>
              <a:t>66</a:t>
            </a:fld>
            <a:endParaRPr lang="en-US"/>
          </a:p>
        </p:txBody>
      </p:sp>
      <p:sp>
        <p:nvSpPr>
          <p:cNvPr id="114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5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 smtClean="0"/>
              <a:t>Features</a:t>
            </a:r>
            <a:r>
              <a:rPr lang="en-US" baseline="0" dirty="0" smtClean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 smtClean="0"/>
              <a:t>Features</a:t>
            </a:r>
            <a:r>
              <a:rPr lang="en-US" baseline="0" dirty="0" smtClean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7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6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4E27B5-5945-554E-AD83-AF40BA007DC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0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B76FD5A-ACBB-564B-8670-2F3D6DE540C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Maximizes a margin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06FBB8-DF42-6946-BF4A-EE3542257BA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7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6" Type="http://schemas.openxmlformats.org/officeDocument/2006/relationships/hyperlink" Target="http://www.umiacs.umd.edu/~joseph/support-vector-machines4.pdf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hyperlink" Target="https://www.youtube.com/user/dataschool/playlists?shelf_id=4&amp;sort=dd&amp;view=50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656" y="1851285"/>
            <a:ext cx="8458200" cy="1470025"/>
          </a:xfrm>
        </p:spPr>
        <p:txBody>
          <a:bodyPr/>
          <a:lstStyle/>
          <a:p>
            <a:r>
              <a:rPr lang="en-US" dirty="0" smtClean="0"/>
              <a:t>(Almost) All of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Rayid</a:t>
            </a:r>
            <a:r>
              <a:rPr lang="en-US" sz="3600" dirty="0" smtClean="0"/>
              <a:t> </a:t>
            </a:r>
            <a:r>
              <a:rPr lang="en-US" sz="3600" dirty="0" err="1" smtClean="0"/>
              <a:t>Ghani</a:t>
            </a:r>
            <a:endParaRPr lang="en-US" sz="3600" dirty="0" smtClean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074661"/>
            <a:ext cx="9143999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Slides liberally borrowed and customized from lots of excellent online sources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outcome or dependent variable is present</a:t>
            </a:r>
          </a:p>
          <a:p>
            <a:endParaRPr lang="en-US" dirty="0"/>
          </a:p>
          <a:p>
            <a:r>
              <a:rPr lang="en-US" dirty="0" smtClean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Clustering (cluster analysis)</a:t>
            </a:r>
          </a:p>
          <a:p>
            <a:pPr lvl="1"/>
            <a:r>
              <a:rPr lang="en-US" dirty="0" smtClean="0"/>
              <a:t>Principal Components Analysis</a:t>
            </a:r>
          </a:p>
          <a:p>
            <a:pPr lvl="1"/>
            <a:r>
              <a:rPr lang="en-US" dirty="0" smtClean="0"/>
              <a:t>Association Rules (beer and diapers)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Unsupervised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47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</a:t>
            </a:r>
            <a:r>
              <a:rPr lang="en-US" dirty="0" smtClean="0"/>
              <a:t>clusters </a:t>
            </a:r>
            <a:r>
              <a:rPr lang="en-US" dirty="0"/>
              <a:t>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</a:t>
            </a:r>
            <a:r>
              <a:rPr lang="en-US" u="sng" dirty="0" smtClean="0"/>
              <a:t>-cluster</a:t>
            </a:r>
            <a:r>
              <a:rPr lang="en-US" dirty="0" smtClean="0"/>
              <a:t> </a:t>
            </a:r>
            <a:r>
              <a:rPr lang="en-US" dirty="0"/>
              <a:t>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</a:t>
            </a:r>
            <a:r>
              <a:rPr lang="en-US" u="sng" dirty="0" smtClean="0"/>
              <a:t>-cluster </a:t>
            </a:r>
            <a:r>
              <a:rPr lang="en-US" dirty="0" smtClean="0"/>
              <a:t>similarity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K-Means </a:t>
            </a:r>
            <a:r>
              <a:rPr lang="en-US" dirty="0"/>
              <a:t>i</a:t>
            </a:r>
            <a:r>
              <a:rPr lang="en-US" dirty="0" smtClean="0"/>
              <a:t>s the simplest and the most common algorithm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1</a:t>
            </a:r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12</a:t>
            </a:fld>
            <a:endParaRPr lang="en-US"/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2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5"/>
            <a:ext cx="685800" cy="660401"/>
            <a:chOff x="192" y="1824"/>
            <a:chExt cx="432" cy="41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3200" dirty="0"/>
                <a:t>k</a:t>
              </a:r>
              <a:r>
                <a:rPr lang="en-US" sz="3200" baseline="-25000" dirty="0"/>
                <a:t>1</a:t>
              </a:r>
              <a:endParaRPr lang="en-US" baseline="-25000" dirty="0"/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noFill/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</a:t>
            </a:r>
            <a:r>
              <a:rPr lang="en-US" sz="4000" dirty="0"/>
              <a:t> </a:t>
            </a:r>
            <a:r>
              <a:rPr lang="en-US" dirty="0"/>
              <a:t>3</a:t>
            </a:r>
          </a:p>
        </p:txBody>
      </p:sp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14</a:t>
            </a:fld>
            <a:endParaRPr lang="en-US"/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5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15</a:t>
            </a:fld>
            <a:endParaRPr lang="en-US"/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286000"/>
            <a:ext cx="2133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</a:t>
            </a:r>
            <a:r>
              <a:rPr lang="en-US" dirty="0" smtClean="0"/>
              <a:t>center</a:t>
            </a:r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4 …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16</a:t>
            </a:fld>
            <a:endParaRPr lang="en-US"/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152400" y="3816350"/>
            <a:ext cx="182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smtClean="0"/>
              <a:t>Reassigned Data points</a:t>
            </a:r>
          </a:p>
        </p:txBody>
      </p: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371600" y="2209800"/>
            <a:ext cx="15240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noFill/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17</a:t>
            </a:fld>
            <a:endParaRPr lang="en-US"/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5"/>
            <a:ext cx="685800" cy="533401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18</a:t>
            </a:fld>
            <a:endParaRPr lang="en-US"/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Randomly choose </a:t>
            </a:r>
            <a:r>
              <a:rPr lang="en-US" i="1" dirty="0"/>
              <a:t>k</a:t>
            </a:r>
            <a:r>
              <a:rPr lang="en-US" dirty="0"/>
              <a:t> data points (seeds)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, cluster centers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If a convergence criterion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  <p:sp>
        <p:nvSpPr>
          <p:cNvPr id="2" name="U-Turn Arrow 1"/>
          <p:cNvSpPr/>
          <p:nvPr/>
        </p:nvSpPr>
        <p:spPr>
          <a:xfrm rot="5400000" flipH="1">
            <a:off x="7593106" y="3904457"/>
            <a:ext cx="1810870" cy="753036"/>
          </a:xfrm>
          <a:prstGeom prst="uturnArrow">
            <a:avLst>
              <a:gd name="adj1" fmla="val 15476"/>
              <a:gd name="adj2" fmla="val 25000"/>
              <a:gd name="adj3" fmla="val 31349"/>
              <a:gd name="adj4" fmla="val 43750"/>
              <a:gd name="adj5" fmla="val 10000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Process</a:t>
            </a:r>
          </a:p>
          <a:p>
            <a:r>
              <a:rPr lang="en-US" dirty="0" smtClean="0"/>
              <a:t>Evaluation Methodology</a:t>
            </a:r>
          </a:p>
          <a:p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Doing ML with Python and </a:t>
            </a:r>
            <a:r>
              <a:rPr lang="en-US" dirty="0" err="1" smtClean="0"/>
              <a:t>sklearn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60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More Clustering Methods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80" y="1396343"/>
            <a:ext cx="8229600" cy="4724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Estimate modes of </a:t>
            </a:r>
            <a:r>
              <a:rPr lang="en-US" dirty="0" err="1" smtClean="0">
                <a:ea typeface="+mn-ea"/>
              </a:rPr>
              <a:t>pdf</a:t>
            </a: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Split the nodes in a graph based on assigned links with similarity weights</a:t>
            </a:r>
            <a:endParaRPr lang="en-US" dirty="0"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478" y="5844856"/>
            <a:ext cx="902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123478" y="191851"/>
            <a:ext cx="878541" cy="801431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 Evaluation</a:t>
            </a:r>
          </a:p>
          <a:p>
            <a:endParaRPr lang="en-US" dirty="0"/>
          </a:p>
          <a:p>
            <a:r>
              <a:rPr lang="en-US" dirty="0" smtClean="0"/>
              <a:t>Task-Specific Evaluation</a:t>
            </a:r>
          </a:p>
          <a:p>
            <a:endParaRPr lang="en-US" dirty="0" smtClean="0"/>
          </a:p>
          <a:p>
            <a:r>
              <a:rPr lang="en-US" dirty="0" smtClean="0"/>
              <a:t>Same data can be clustered in different ways in different number of clusters</a:t>
            </a:r>
          </a:p>
          <a:p>
            <a:endParaRPr lang="en-US" dirty="0"/>
          </a:p>
          <a:p>
            <a:r>
              <a:rPr lang="en-US" dirty="0" smtClean="0"/>
              <a:t>Can be used to interactively explore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Clustering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Arial" charset="0"/>
              </a:rPr>
              <a:t>Training or Learning: </a:t>
            </a:r>
            <a:r>
              <a:rPr lang="en-US" sz="2400" dirty="0" smtClean="0">
                <a:latin typeface="Arial" charset="0"/>
              </a:rPr>
              <a:t>Find an f that minimizes error in </a:t>
            </a:r>
            <a:r>
              <a:rPr lang="en-US" sz="2400" dirty="0" smtClean="0">
                <a:latin typeface="Arial" charset="0"/>
              </a:rPr>
              <a:t>recovering y</a:t>
            </a:r>
            <a:endParaRPr lang="en-US" sz="2400" dirty="0" smtClean="0"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</a:t>
              </a:r>
              <a:r>
                <a:rPr lang="en-US" b="1" dirty="0" smtClean="0">
                  <a:latin typeface="Arial" charset="0"/>
                </a:rPr>
                <a:t>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8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924404"/>
            <a:ext cx="8610600" cy="246646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US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Training: </a:t>
            </a:r>
            <a:r>
              <a:rPr lang="en-US" sz="2400" dirty="0" smtClean="0">
                <a:latin typeface="Arial" charset="0"/>
              </a:rPr>
              <a:t>Given a </a:t>
            </a:r>
            <a:r>
              <a:rPr lang="en-US" sz="2400" i="1" dirty="0" smtClean="0">
                <a:latin typeface="Arial" charset="0"/>
              </a:rPr>
              <a:t>training set </a:t>
            </a:r>
            <a:r>
              <a:rPr lang="en-US" sz="2400" dirty="0" smtClean="0">
                <a:latin typeface="Arial" charset="0"/>
              </a:rPr>
              <a:t>of labeled examples</a:t>
            </a:r>
            <a:r>
              <a:rPr lang="en-US" sz="2400" i="1" dirty="0" smtClean="0">
                <a:latin typeface="Arial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 smtClean="0">
                <a:latin typeface="Arial" charset="0"/>
              </a:rPr>
              <a:t>, estimate the prediction function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 smtClean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Scoring/Testing:</a:t>
            </a:r>
            <a:r>
              <a:rPr lang="en-US" sz="2400" dirty="0" smtClean="0">
                <a:latin typeface="Arial" charset="0"/>
              </a:rPr>
              <a:t> apply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 smtClean="0">
                <a:latin typeface="Arial" charset="0"/>
              </a:rPr>
              <a:t> to a new </a:t>
            </a:r>
            <a:r>
              <a:rPr lang="en-US" sz="2400" i="1" dirty="0" smtClean="0">
                <a:latin typeface="Arial" charset="0"/>
              </a:rPr>
              <a:t>example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latin typeface="Arial" charset="0"/>
              </a:rPr>
              <a:t> and output the predicted value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</a:t>
            </a:r>
            <a:endParaRPr lang="en-US" sz="240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3838" y="1354138"/>
          <a:ext cx="8748712" cy="495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8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and Create label (outcome variable)</a:t>
            </a:r>
          </a:p>
          <a:p>
            <a:r>
              <a:rPr lang="en-US" dirty="0" smtClean="0"/>
              <a:t>Define and Create Features (predictors)</a:t>
            </a:r>
          </a:p>
          <a:p>
            <a:r>
              <a:rPr lang="en-US" dirty="0" smtClean="0"/>
              <a:t>Create Training and Validation Sets</a:t>
            </a:r>
          </a:p>
          <a:p>
            <a:r>
              <a:rPr lang="en-US" dirty="0" smtClean="0"/>
              <a:t>Train model(s) on Training Set</a:t>
            </a:r>
          </a:p>
          <a:p>
            <a:r>
              <a:rPr lang="en-US" dirty="0" smtClean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a prediction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776" y="1667435"/>
            <a:ext cx="6024283" cy="43927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Data</a:t>
            </a:r>
          </a:p>
          <a:p>
            <a:pPr algn="ctr"/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person 1</a:t>
            </a:r>
          </a:p>
          <a:p>
            <a:r>
              <a:rPr lang="en-US" dirty="0" smtClean="0"/>
              <a:t>  person 2</a:t>
            </a:r>
          </a:p>
          <a:p>
            <a:r>
              <a:rPr lang="en-US" dirty="0" smtClean="0"/>
              <a:t>  person 3</a:t>
            </a:r>
          </a:p>
          <a:p>
            <a:r>
              <a:rPr lang="en-US" dirty="0"/>
              <a:t> </a:t>
            </a:r>
            <a:r>
              <a:rPr lang="en-US" dirty="0" smtClean="0"/>
              <a:t> person 4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6517" y="3350654"/>
            <a:ext cx="7823678" cy="917702"/>
            <a:chOff x="501627" y="3198043"/>
            <a:chExt cx="7823678" cy="917702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6517" y="3347943"/>
            <a:ext cx="7823678" cy="917702"/>
            <a:chOff x="501627" y="3198043"/>
            <a:chExt cx="7823678" cy="91770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In-sample</a:t>
            </a:r>
          </a:p>
          <a:p>
            <a:r>
              <a:rPr lang="en-US" dirty="0" smtClean="0"/>
              <a:t>Out of sample</a:t>
            </a:r>
          </a:p>
          <a:p>
            <a:r>
              <a:rPr lang="en-US" dirty="0" smtClean="0"/>
              <a:t>Splits to deal with variance</a:t>
            </a:r>
          </a:p>
          <a:p>
            <a:r>
              <a:rPr lang="en-US" dirty="0" smtClean="0"/>
              <a:t>Cross Validation</a:t>
            </a:r>
          </a:p>
          <a:p>
            <a:pPr lvl="1"/>
            <a:r>
              <a:rPr lang="en-US" dirty="0" smtClean="0"/>
              <a:t>Leave one out (LOO)</a:t>
            </a:r>
          </a:p>
          <a:p>
            <a:pPr lvl="1"/>
            <a:r>
              <a:rPr lang="en-US" dirty="0" smtClean="0"/>
              <a:t>K fold</a:t>
            </a:r>
          </a:p>
          <a:p>
            <a:r>
              <a:rPr lang="en-US" dirty="0" smtClean="0"/>
              <a:t>Temporal</a:t>
            </a:r>
          </a:p>
          <a:p>
            <a:r>
              <a:rPr lang="en-US" dirty="0" smtClean="0"/>
              <a:t>Baseline?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Formulate a policy or social science problem as a machine learning problem</a:t>
            </a:r>
          </a:p>
          <a:p>
            <a:endParaRPr lang="en-US" dirty="0"/>
          </a:p>
          <a:p>
            <a:r>
              <a:rPr lang="en-US" dirty="0" smtClean="0"/>
              <a:t>Understand, use, and evaluate machine learning methods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today, you should be able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Modeling &amp; Validation</a:t>
            </a:r>
            <a:endParaRPr lang="en-US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1537471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10200" y="2932348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552450" y="1437994"/>
            <a:ext cx="3358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Training (Building)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3087165"/>
            <a:ext cx="3048000" cy="546909"/>
            <a:chOff x="76200" y="3087165"/>
            <a:chExt cx="3048000" cy="546909"/>
          </a:xfrm>
        </p:grpSpPr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76200" y="3087165"/>
              <a:ext cx="2438400" cy="546909"/>
              <a:chOff x="228600" y="1417320"/>
              <a:chExt cx="2438400" cy="2849880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427560" y="1417320"/>
                <a:ext cx="2133600" cy="738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Training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Data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590800" y="32371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8006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3" y="252807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609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351771" y="4236088"/>
            <a:ext cx="34742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Testing (Validating)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580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993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89760" y="5073555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740160" y="507355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2442" y="4921401"/>
            <a:ext cx="2093558" cy="540986"/>
            <a:chOff x="132442" y="4921401"/>
            <a:chExt cx="2093558" cy="540986"/>
          </a:xfrm>
        </p:grpSpPr>
        <p:sp>
          <p:nvSpPr>
            <p:cNvPr id="20" name="Right Arrow 19"/>
            <p:cNvSpPr/>
            <p:nvPr/>
          </p:nvSpPr>
          <p:spPr>
            <a:xfrm>
              <a:off x="1692600" y="5073555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2442" y="4921401"/>
              <a:ext cx="1719729" cy="540986"/>
              <a:chOff x="132442" y="4921401"/>
              <a:chExt cx="1719729" cy="540986"/>
            </a:xfrm>
          </p:grpSpPr>
          <p:sp>
            <p:nvSpPr>
              <p:cNvPr id="10255" name="TextBox 21"/>
              <p:cNvSpPr txBox="1">
                <a:spLocks noChangeArrowheads="1"/>
              </p:cNvSpPr>
              <p:nvPr/>
            </p:nvSpPr>
            <p:spPr bwMode="auto">
              <a:xfrm>
                <a:off x="275160" y="4980447"/>
                <a:ext cx="157701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Test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Data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>
                <a:off x="132442" y="4921401"/>
                <a:ext cx="1455135" cy="5409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5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</a:t>
            </a:r>
          </a:p>
          <a:p>
            <a:r>
              <a:rPr lang="en-US" dirty="0" smtClean="0"/>
              <a:t>Precision</a:t>
            </a:r>
          </a:p>
          <a:p>
            <a:r>
              <a:rPr lang="en-US" dirty="0" smtClean="0"/>
              <a:t>Recall</a:t>
            </a:r>
          </a:p>
          <a:p>
            <a:r>
              <a:rPr lang="en-US" dirty="0" smtClean="0"/>
              <a:t>ROC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54150"/>
            <a:ext cx="2540000" cy="196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282" y="4388769"/>
            <a:ext cx="4178300" cy="139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12289" y="1489432"/>
            <a:ext cx="122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Threshold?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Popular/Common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Regression (not going to cover)</a:t>
            </a:r>
            <a:endParaRPr lang="en-US" dirty="0"/>
          </a:p>
          <a:p>
            <a:r>
              <a:rPr lang="en-US" dirty="0" smtClean="0"/>
              <a:t>Nearest neighbor</a:t>
            </a:r>
          </a:p>
          <a:p>
            <a:r>
              <a:rPr lang="en-US" dirty="0"/>
              <a:t>Decision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Bayes Classifier (not going to cover)</a:t>
            </a:r>
            <a:endParaRPr lang="en-US" dirty="0"/>
          </a:p>
          <a:p>
            <a:r>
              <a:rPr lang="en-US" dirty="0" smtClean="0"/>
              <a:t>Support Vector Machines</a:t>
            </a:r>
          </a:p>
          <a:p>
            <a:r>
              <a:rPr lang="en-US" dirty="0" smtClean="0"/>
              <a:t>Neural Networks (not going to cover)</a:t>
            </a:r>
          </a:p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Random </a:t>
            </a:r>
            <a:r>
              <a:rPr lang="en-US" dirty="0"/>
              <a:t>Forests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8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94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K-NN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Simple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“Cheap” to train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With infinite examples, 1-NN provably has error that is at most twice Bayes optimal error</a:t>
            </a:r>
          </a:p>
        </p:txBody>
      </p:sp>
    </p:spTree>
    <p:extLst>
      <p:ext uri="{BB962C8B-B14F-4D97-AF65-F5344CB8AC3E}">
        <p14:creationId xmlns:p14="http://schemas.microsoft.com/office/powerpoint/2010/main" val="10588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>
            <a:normAutofit fontScale="92500"/>
          </a:bodyPr>
          <a:lstStyle/>
          <a:p>
            <a:r>
              <a:rPr lang="en-US">
                <a:latin typeface="Arial" charset="0"/>
              </a:rPr>
              <a:t>Find a </a:t>
            </a:r>
            <a:r>
              <a:rPr lang="en-US" i="1">
                <a:latin typeface="Arial" charset="0"/>
              </a:rPr>
              <a:t>linear function </a:t>
            </a:r>
            <a:r>
              <a:rPr lang="en-US">
                <a:latin typeface="Arial" charset="0"/>
              </a:rPr>
              <a:t>to separate the classes:</a:t>
            </a:r>
          </a:p>
          <a:p>
            <a:endParaRPr lang="en-US" sz="1200">
              <a:latin typeface="Arial" charset="0"/>
            </a:endParaRPr>
          </a:p>
          <a:p>
            <a:pPr algn="ctr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	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sgn(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w </a:t>
            </a:r>
            <a:r>
              <a:rPr lang="en-US">
                <a:solidFill>
                  <a:srgbClr val="0000FF"/>
                </a:solidFill>
                <a:latin typeface="Arial" charset="0"/>
                <a:sym typeface="Symbol" charset="0"/>
              </a:rPr>
              <a:t>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+ b)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Naïve Bayes</a:t>
            </a:r>
          </a:p>
        </p:txBody>
      </p:sp>
      <p:sp>
        <p:nvSpPr>
          <p:cNvPr id="4" name="Oval 3"/>
          <p:cNvSpPr/>
          <p:nvPr/>
        </p:nvSpPr>
        <p:spPr>
          <a:xfrm>
            <a:off x="51054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9436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8580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22098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y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8" idx="4"/>
          </p:cNvCxnSpPr>
          <p:nvPr/>
        </p:nvCxnSpPr>
        <p:spPr>
          <a:xfrm rot="5400000">
            <a:off x="5467350" y="2762250"/>
            <a:ext cx="8382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</p:cNvCxnSpPr>
          <p:nvPr/>
        </p:nvCxnSpPr>
        <p:spPr>
          <a:xfrm rot="5400000">
            <a:off x="5886450" y="3105150"/>
            <a:ext cx="762000" cy="38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 rot="16200000" flipH="1">
            <a:off x="6305550" y="2724150"/>
            <a:ext cx="7620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0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981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Naïve Bayes 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Simple thing to try for categorical data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Very fast to train/test</a:t>
            </a:r>
          </a:p>
          <a:p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48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Logistic Regression</a:t>
            </a:r>
          </a:p>
        </p:txBody>
      </p:sp>
      <p:grpSp>
        <p:nvGrpSpPr>
          <p:cNvPr id="83971" name="Group 25"/>
          <p:cNvGrpSpPr>
            <a:grpSpLocks/>
          </p:cNvGrpSpPr>
          <p:nvPr/>
        </p:nvGrpSpPr>
        <p:grpSpPr bwMode="auto">
          <a:xfrm rot="-2034317">
            <a:off x="5443538" y="1241425"/>
            <a:ext cx="2471737" cy="1665288"/>
            <a:chOff x="5334000" y="1447701"/>
            <a:chExt cx="2590800" cy="1665003"/>
          </a:xfrm>
        </p:grpSpPr>
        <p:sp>
          <p:nvSpPr>
            <p:cNvPr id="83990" name="TextBox 15"/>
            <p:cNvSpPr txBox="1">
              <a:spLocks noChangeArrowheads="1"/>
            </p:cNvSpPr>
            <p:nvPr/>
          </p:nvSpPr>
          <p:spPr bwMode="auto">
            <a:xfrm>
              <a:off x="66294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1" name="TextBox 16"/>
            <p:cNvSpPr txBox="1">
              <a:spLocks noChangeArrowheads="1"/>
            </p:cNvSpPr>
            <p:nvPr/>
          </p:nvSpPr>
          <p:spPr bwMode="auto">
            <a:xfrm>
              <a:off x="71628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2" name="TextBox 17"/>
            <p:cNvSpPr txBox="1">
              <a:spLocks noChangeArrowheads="1"/>
            </p:cNvSpPr>
            <p:nvPr/>
          </p:nvSpPr>
          <p:spPr bwMode="auto">
            <a:xfrm>
              <a:off x="7162800" y="2743312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3" name="TextBox 18"/>
            <p:cNvSpPr txBox="1">
              <a:spLocks noChangeArrowheads="1"/>
            </p:cNvSpPr>
            <p:nvPr/>
          </p:nvSpPr>
          <p:spPr bwMode="auto">
            <a:xfrm>
              <a:off x="7696200" y="2590887"/>
              <a:ext cx="22860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4" name="TextBox 19"/>
            <p:cNvSpPr txBox="1">
              <a:spLocks noChangeArrowheads="1"/>
            </p:cNvSpPr>
            <p:nvPr/>
          </p:nvSpPr>
          <p:spPr bwMode="auto">
            <a:xfrm>
              <a:off x="5334000" y="1447701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5" name="TextBox 20"/>
            <p:cNvSpPr txBox="1">
              <a:spLocks noChangeArrowheads="1"/>
            </p:cNvSpPr>
            <p:nvPr/>
          </p:nvSpPr>
          <p:spPr bwMode="auto">
            <a:xfrm>
              <a:off x="5334000" y="1981188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6" name="TextBox 21"/>
            <p:cNvSpPr txBox="1">
              <a:spLocks noChangeArrowheads="1"/>
            </p:cNvSpPr>
            <p:nvPr/>
          </p:nvSpPr>
          <p:spPr bwMode="auto">
            <a:xfrm>
              <a:off x="6324600" y="1600126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7" name="TextBox 22"/>
            <p:cNvSpPr txBox="1">
              <a:spLocks noChangeArrowheads="1"/>
            </p:cNvSpPr>
            <p:nvPr/>
          </p:nvSpPr>
          <p:spPr bwMode="auto">
            <a:xfrm>
              <a:off x="5791200" y="2232689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83972" name="Group 26"/>
          <p:cNvGrpSpPr>
            <a:grpSpLocks/>
          </p:cNvGrpSpPr>
          <p:nvPr/>
        </p:nvGrpSpPr>
        <p:grpSpPr bwMode="auto">
          <a:xfrm rot="-2022685">
            <a:off x="6386513" y="2392363"/>
            <a:ext cx="1697037" cy="1282700"/>
            <a:chOff x="5410200" y="2895836"/>
            <a:chExt cx="1697330" cy="1283940"/>
          </a:xfrm>
        </p:grpSpPr>
        <p:sp>
          <p:nvSpPr>
            <p:cNvPr id="83985" name="TextBox 24"/>
            <p:cNvSpPr txBox="1">
              <a:spLocks noChangeArrowheads="1"/>
            </p:cNvSpPr>
            <p:nvPr/>
          </p:nvSpPr>
          <p:spPr bwMode="auto">
            <a:xfrm>
              <a:off x="6781800" y="3200685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6" name="TextBox 25"/>
            <p:cNvSpPr txBox="1">
              <a:spLocks noChangeArrowheads="1"/>
            </p:cNvSpPr>
            <p:nvPr/>
          </p:nvSpPr>
          <p:spPr bwMode="auto">
            <a:xfrm>
              <a:off x="5410200" y="3429322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7" name="TextBox 26"/>
            <p:cNvSpPr txBox="1">
              <a:spLocks noChangeArrowheads="1"/>
            </p:cNvSpPr>
            <p:nvPr/>
          </p:nvSpPr>
          <p:spPr bwMode="auto">
            <a:xfrm>
              <a:off x="5562600" y="2895836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8" name="TextBox 27"/>
            <p:cNvSpPr txBox="1">
              <a:spLocks noChangeArrowheads="1"/>
            </p:cNvSpPr>
            <p:nvPr/>
          </p:nvSpPr>
          <p:spPr bwMode="auto">
            <a:xfrm>
              <a:off x="6172200" y="3810384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9" name="TextBox 28"/>
            <p:cNvSpPr txBox="1">
              <a:spLocks noChangeArrowheads="1"/>
            </p:cNvSpPr>
            <p:nvPr/>
          </p:nvSpPr>
          <p:spPr bwMode="auto">
            <a:xfrm>
              <a:off x="6248400" y="3124473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617913" y="2933700"/>
            <a:ext cx="2973388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5105400" y="4419600"/>
            <a:ext cx="3429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5" name="TextBox 32"/>
          <p:cNvSpPr txBox="1">
            <a:spLocks noChangeArrowheads="1"/>
          </p:cNvSpPr>
          <p:nvPr/>
        </p:nvSpPr>
        <p:spPr bwMode="auto">
          <a:xfrm>
            <a:off x="4495800" y="3962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x2</a:t>
            </a:r>
          </a:p>
        </p:txBody>
      </p:sp>
      <p:sp>
        <p:nvSpPr>
          <p:cNvPr id="83976" name="TextBox 33"/>
          <p:cNvSpPr txBox="1">
            <a:spLocks noChangeArrowheads="1"/>
          </p:cNvSpPr>
          <p:nvPr/>
        </p:nvSpPr>
        <p:spPr bwMode="auto">
          <a:xfrm>
            <a:off x="5334000" y="44958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x1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34000" y="1981200"/>
            <a:ext cx="33528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8" name="TextBox 23"/>
          <p:cNvSpPr txBox="1">
            <a:spLocks noChangeArrowheads="1"/>
          </p:cNvSpPr>
          <p:nvPr/>
        </p:nvSpPr>
        <p:spPr bwMode="auto">
          <a:xfrm>
            <a:off x="4114800" y="28194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Height</a:t>
            </a:r>
          </a:p>
        </p:txBody>
      </p:sp>
      <p:sp>
        <p:nvSpPr>
          <p:cNvPr id="83979" name="TextBox 24"/>
          <p:cNvSpPr txBox="1">
            <a:spLocks noChangeArrowheads="1"/>
          </p:cNvSpPr>
          <p:nvPr/>
        </p:nvSpPr>
        <p:spPr bwMode="auto">
          <a:xfrm>
            <a:off x="6096000" y="4495800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Pitch of voice</a:t>
            </a:r>
          </a:p>
        </p:txBody>
      </p:sp>
      <p:graphicFrame>
        <p:nvGraphicFramePr>
          <p:cNvPr id="839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9719"/>
              </p:ext>
            </p:extLst>
          </p:nvPr>
        </p:nvGraphicFramePr>
        <p:xfrm>
          <a:off x="263525" y="4495800"/>
          <a:ext cx="3962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7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4495800"/>
                        <a:ext cx="3962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TextBox 35"/>
          <p:cNvSpPr txBox="1">
            <a:spLocks noChangeArrowheads="1"/>
          </p:cNvSpPr>
          <p:nvPr/>
        </p:nvSpPr>
        <p:spPr bwMode="auto">
          <a:xfrm>
            <a:off x="5943600" y="2057400"/>
            <a:ext cx="684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male</a:t>
            </a:r>
          </a:p>
        </p:txBody>
      </p:sp>
      <p:sp>
        <p:nvSpPr>
          <p:cNvPr id="83982" name="TextBox 36"/>
          <p:cNvSpPr txBox="1">
            <a:spLocks noChangeArrowheads="1"/>
          </p:cNvSpPr>
          <p:nvPr/>
        </p:nvSpPr>
        <p:spPr bwMode="auto">
          <a:xfrm>
            <a:off x="6553200" y="30480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female</a:t>
            </a:r>
          </a:p>
        </p:txBody>
      </p:sp>
      <p:graphicFrame>
        <p:nvGraphicFramePr>
          <p:cNvPr id="839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41228"/>
              </p:ext>
            </p:extLst>
          </p:nvPr>
        </p:nvGraphicFramePr>
        <p:xfrm>
          <a:off x="476250" y="5802313"/>
          <a:ext cx="4019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8" name="Equation" r:id="rId5" imgW="2197100" imgH="228600" progId="Equation.3">
                  <p:embed/>
                </p:oleObj>
              </mc:Choice>
              <mc:Fallback>
                <p:oleObj name="Equation" r:id="rId5" imgW="219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5802313"/>
                        <a:ext cx="40195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TextBox 43"/>
          <p:cNvSpPr txBox="1">
            <a:spLocks noChangeArrowheads="1"/>
          </p:cNvSpPr>
          <p:nvPr/>
        </p:nvSpPr>
        <p:spPr bwMode="auto">
          <a:xfrm>
            <a:off x="457200" y="1371600"/>
            <a:ext cx="3429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Arial" charset="0"/>
              </a:rPr>
              <a:t>Maximize likelihood of label given data, assuming a log-linear model</a:t>
            </a:r>
          </a:p>
        </p:txBody>
      </p:sp>
    </p:spTree>
    <p:extLst>
      <p:ext uri="{BB962C8B-B14F-4D97-AF65-F5344CB8AC3E}">
        <p14:creationId xmlns:p14="http://schemas.microsoft.com/office/powerpoint/2010/main" val="196199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Using Logistic Regression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Quick, simple classifier (try it first)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Outputs a probabilistic label confidence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Use L2 or L1 regularization</a:t>
            </a:r>
          </a:p>
          <a:p>
            <a:pPr lvl="1"/>
            <a:r>
              <a:rPr lang="en-US">
                <a:latin typeface="Calibri" charset="0"/>
              </a:rPr>
              <a:t>L1 does feature selection and is robust to irrelevant features but slower to train</a:t>
            </a:r>
          </a:p>
          <a:p>
            <a:pPr lvl="1"/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12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Linear SVM</a:t>
            </a:r>
          </a:p>
        </p:txBody>
      </p:sp>
      <p:grpSp>
        <p:nvGrpSpPr>
          <p:cNvPr id="86019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6024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5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6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7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8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9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0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1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2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3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4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5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6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039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6040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48200" y="2781300"/>
            <a:ext cx="4267200" cy="7239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022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8600" y="4800600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>
              <a:defRPr/>
            </a:pPr>
            <a:endParaRPr lang="en-US" altLang="en-US" sz="1200" dirty="0" smtClean="0"/>
          </a:p>
          <a:p>
            <a:pPr algn="ctr"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	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</p:spTree>
    <p:extLst>
      <p:ext uri="{BB962C8B-B14F-4D97-AF65-F5344CB8AC3E}">
        <p14:creationId xmlns:p14="http://schemas.microsoft.com/office/powerpoint/2010/main" val="39499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Classifiers: Linear SVM</a:t>
            </a:r>
          </a:p>
        </p:txBody>
      </p:sp>
      <p:grpSp>
        <p:nvGrpSpPr>
          <p:cNvPr id="87043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7052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3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4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5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6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7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8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9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60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1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2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3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4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067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7068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76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89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997575" y="2549525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356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835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7050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228600" y="4800600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>
              <a:defRPr/>
            </a:pPr>
            <a:endParaRPr lang="en-US" altLang="en-US" sz="1200" dirty="0" smtClean="0"/>
          </a:p>
          <a:p>
            <a:pPr algn="ctr"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	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</p:spTree>
    <p:extLst>
      <p:ext uri="{BB962C8B-B14F-4D97-AF65-F5344CB8AC3E}">
        <p14:creationId xmlns:p14="http://schemas.microsoft.com/office/powerpoint/2010/main" val="31923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Linear SVM</a:t>
            </a:r>
          </a:p>
        </p:txBody>
      </p:sp>
      <p:grpSp>
        <p:nvGrpSpPr>
          <p:cNvPr id="88067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8077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78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79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0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1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2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3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4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8085" name="TextBox 23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8086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8087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8088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8089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8090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93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8094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76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89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97575" y="253365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356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835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6629400" y="1962150"/>
            <a:ext cx="533400" cy="304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75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28600" y="4800600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>
              <a:defRPr/>
            </a:pPr>
            <a:endParaRPr lang="en-US" altLang="en-US" sz="1200" dirty="0" smtClean="0"/>
          </a:p>
          <a:p>
            <a:pPr algn="ctr"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	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</p:spTree>
    <p:extLst>
      <p:ext uri="{BB962C8B-B14F-4D97-AF65-F5344CB8AC3E}">
        <p14:creationId xmlns:p14="http://schemas.microsoft.com/office/powerpoint/2010/main" val="12276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174374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>
                <a:solidFill>
                  <a:srgbClr val="000000"/>
                </a:solidFill>
                <a:ea typeface="宋体" charset="0"/>
              </a:rPr>
              <a:t>Datasets that are linearly separable work out great:</a:t>
            </a:r>
            <a:br>
              <a:rPr lang="en-US" altLang="zh-CN" sz="2800">
                <a:solidFill>
                  <a:srgbClr val="000000"/>
                </a:solidFill>
                <a:ea typeface="宋体" charset="0"/>
              </a:rPr>
            </a:br>
            <a:endParaRPr lang="en-US" altLang="zh-CN" sz="80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But what if the dataset is just too hard? </a:t>
            </a:r>
            <a:br>
              <a:rPr lang="en-US" altLang="zh-CN" sz="2800" dirty="0">
                <a:solidFill>
                  <a:srgbClr val="000000"/>
                </a:solidFill>
                <a:ea typeface="宋体" charset="0"/>
              </a:rPr>
            </a:b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charset="0"/>
                <a:ea typeface="宋体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charset="0"/>
                <a:ea typeface="宋体" charset="0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89094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600913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9096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Nonlinear SVMs</a:t>
            </a:r>
          </a:p>
        </p:txBody>
      </p:sp>
      <p:sp>
        <p:nvSpPr>
          <p:cNvPr id="89097" name="Text Box 60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400">
                <a:solidFill>
                  <a:srgbClr val="000000"/>
                </a:solidFill>
              </a:rPr>
              <a:t>Slide credit: Andrew Moore</a:t>
            </a:r>
          </a:p>
        </p:txBody>
      </p:sp>
      <p:sp>
        <p:nvSpPr>
          <p:cNvPr id="60" name="6-Point Star 59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/>
          <p:cNvSpPr>
            <a:spLocks noChangeShapeType="1"/>
          </p:cNvSpPr>
          <p:nvPr/>
        </p:nvSpPr>
        <p:spPr bwMode="auto">
          <a:xfrm flipV="1">
            <a:off x="2254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5" name="Line 5"/>
          <p:cNvSpPr>
            <a:spLocks noChangeShapeType="1"/>
          </p:cNvSpPr>
          <p:nvPr/>
        </p:nvSpPr>
        <p:spPr bwMode="auto">
          <a:xfrm flipV="1">
            <a:off x="633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AutoShape 6"/>
          <p:cNvSpPr>
            <a:spLocks noChangeArrowheads="1"/>
          </p:cNvSpPr>
          <p:nvPr/>
        </p:nvSpPr>
        <p:spPr bwMode="auto">
          <a:xfrm>
            <a:off x="2284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7" name="AutoShape 7"/>
          <p:cNvSpPr>
            <a:spLocks noChangeArrowheads="1"/>
          </p:cNvSpPr>
          <p:nvPr/>
        </p:nvSpPr>
        <p:spPr bwMode="auto">
          <a:xfrm>
            <a:off x="1709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8" name="AutoShape 8"/>
          <p:cNvSpPr>
            <a:spLocks noChangeArrowheads="1"/>
          </p:cNvSpPr>
          <p:nvPr/>
        </p:nvSpPr>
        <p:spPr bwMode="auto">
          <a:xfrm>
            <a:off x="1862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9" name="AutoShape 9"/>
          <p:cNvSpPr>
            <a:spLocks noChangeArrowheads="1"/>
          </p:cNvSpPr>
          <p:nvPr/>
        </p:nvSpPr>
        <p:spPr bwMode="auto">
          <a:xfrm>
            <a:off x="2395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0" name="AutoShape 10"/>
          <p:cNvSpPr>
            <a:spLocks noChangeArrowheads="1"/>
          </p:cNvSpPr>
          <p:nvPr/>
        </p:nvSpPr>
        <p:spPr bwMode="auto">
          <a:xfrm>
            <a:off x="1976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1" name="AutoShape 11"/>
          <p:cNvSpPr>
            <a:spLocks noChangeArrowheads="1"/>
          </p:cNvSpPr>
          <p:nvPr/>
        </p:nvSpPr>
        <p:spPr bwMode="auto">
          <a:xfrm>
            <a:off x="1481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2" name="AutoShape 12"/>
          <p:cNvSpPr>
            <a:spLocks noChangeArrowheads="1"/>
          </p:cNvSpPr>
          <p:nvPr/>
        </p:nvSpPr>
        <p:spPr bwMode="auto">
          <a:xfrm>
            <a:off x="1900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3" name="AutoShape 13"/>
          <p:cNvSpPr>
            <a:spLocks noChangeArrowheads="1"/>
          </p:cNvSpPr>
          <p:nvPr/>
        </p:nvSpPr>
        <p:spPr bwMode="auto">
          <a:xfrm>
            <a:off x="2395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4" name="AutoShape 14"/>
          <p:cNvSpPr>
            <a:spLocks noChangeArrowheads="1"/>
          </p:cNvSpPr>
          <p:nvPr/>
        </p:nvSpPr>
        <p:spPr bwMode="auto">
          <a:xfrm>
            <a:off x="3297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5" name="AutoShape 15"/>
          <p:cNvSpPr>
            <a:spLocks noChangeArrowheads="1"/>
          </p:cNvSpPr>
          <p:nvPr/>
        </p:nvSpPr>
        <p:spPr bwMode="auto">
          <a:xfrm>
            <a:off x="3157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6" name="AutoShape 16"/>
          <p:cNvSpPr>
            <a:spLocks noChangeArrowheads="1"/>
          </p:cNvSpPr>
          <p:nvPr/>
        </p:nvSpPr>
        <p:spPr bwMode="auto">
          <a:xfrm>
            <a:off x="909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7" name="AutoShape 17"/>
          <p:cNvSpPr>
            <a:spLocks noChangeArrowheads="1"/>
          </p:cNvSpPr>
          <p:nvPr/>
        </p:nvSpPr>
        <p:spPr bwMode="auto">
          <a:xfrm>
            <a:off x="2420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8" name="AutoShape 18"/>
          <p:cNvSpPr>
            <a:spLocks noChangeArrowheads="1"/>
          </p:cNvSpPr>
          <p:nvPr/>
        </p:nvSpPr>
        <p:spPr bwMode="auto">
          <a:xfrm>
            <a:off x="3386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9" name="AutoShape 19"/>
          <p:cNvSpPr>
            <a:spLocks noChangeArrowheads="1"/>
          </p:cNvSpPr>
          <p:nvPr/>
        </p:nvSpPr>
        <p:spPr bwMode="auto">
          <a:xfrm>
            <a:off x="1449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0" name="AutoShape 20"/>
          <p:cNvSpPr>
            <a:spLocks noChangeArrowheads="1"/>
          </p:cNvSpPr>
          <p:nvPr/>
        </p:nvSpPr>
        <p:spPr bwMode="auto">
          <a:xfrm>
            <a:off x="1138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1" name="AutoShape 21"/>
          <p:cNvSpPr>
            <a:spLocks noChangeArrowheads="1"/>
          </p:cNvSpPr>
          <p:nvPr/>
        </p:nvSpPr>
        <p:spPr bwMode="auto">
          <a:xfrm>
            <a:off x="1195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2" name="AutoShape 22"/>
          <p:cNvSpPr>
            <a:spLocks noChangeArrowheads="1"/>
          </p:cNvSpPr>
          <p:nvPr/>
        </p:nvSpPr>
        <p:spPr bwMode="auto">
          <a:xfrm>
            <a:off x="2690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3" name="AutoShape 23"/>
          <p:cNvSpPr>
            <a:spLocks noChangeArrowheads="1"/>
          </p:cNvSpPr>
          <p:nvPr/>
        </p:nvSpPr>
        <p:spPr bwMode="auto">
          <a:xfrm>
            <a:off x="2309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4" name="AutoShape 24"/>
          <p:cNvSpPr>
            <a:spLocks noChangeArrowheads="1"/>
          </p:cNvSpPr>
          <p:nvPr/>
        </p:nvSpPr>
        <p:spPr bwMode="auto">
          <a:xfrm>
            <a:off x="2595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5" name="Oval 25"/>
          <p:cNvSpPr>
            <a:spLocks noChangeArrowheads="1"/>
          </p:cNvSpPr>
          <p:nvPr/>
        </p:nvSpPr>
        <p:spPr bwMode="auto">
          <a:xfrm>
            <a:off x="1300163" y="37941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6" name="AutoShape 26"/>
          <p:cNvSpPr>
            <a:spLocks noChangeArrowheads="1"/>
          </p:cNvSpPr>
          <p:nvPr/>
        </p:nvSpPr>
        <p:spPr bwMode="auto">
          <a:xfrm>
            <a:off x="1347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7" name="AutoShape 27"/>
          <p:cNvSpPr>
            <a:spLocks noChangeArrowheads="1"/>
          </p:cNvSpPr>
          <p:nvPr/>
        </p:nvSpPr>
        <p:spPr bwMode="auto">
          <a:xfrm>
            <a:off x="3271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8" name="Line 28"/>
          <p:cNvSpPr>
            <a:spLocks noChangeShapeType="1"/>
          </p:cNvSpPr>
          <p:nvPr/>
        </p:nvSpPr>
        <p:spPr bwMode="auto">
          <a:xfrm flipH="1" flipV="1">
            <a:off x="6292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9" name="Line 29"/>
          <p:cNvSpPr>
            <a:spLocks noChangeShapeType="1"/>
          </p:cNvSpPr>
          <p:nvPr/>
        </p:nvSpPr>
        <p:spPr bwMode="auto">
          <a:xfrm>
            <a:off x="6262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0" name="AutoShape 30"/>
          <p:cNvSpPr>
            <a:spLocks noChangeArrowheads="1"/>
          </p:cNvSpPr>
          <p:nvPr/>
        </p:nvSpPr>
        <p:spPr bwMode="auto">
          <a:xfrm>
            <a:off x="6561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1" name="AutoShape 31"/>
          <p:cNvSpPr>
            <a:spLocks noChangeArrowheads="1"/>
          </p:cNvSpPr>
          <p:nvPr/>
        </p:nvSpPr>
        <p:spPr bwMode="auto">
          <a:xfrm>
            <a:off x="5986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2" name="AutoShape 32"/>
          <p:cNvSpPr>
            <a:spLocks noChangeArrowheads="1"/>
          </p:cNvSpPr>
          <p:nvPr/>
        </p:nvSpPr>
        <p:spPr bwMode="auto">
          <a:xfrm>
            <a:off x="6367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3" name="AutoShape 33"/>
          <p:cNvSpPr>
            <a:spLocks noChangeArrowheads="1"/>
          </p:cNvSpPr>
          <p:nvPr/>
        </p:nvSpPr>
        <p:spPr bwMode="auto">
          <a:xfrm>
            <a:off x="7186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4" name="AutoShape 34"/>
          <p:cNvSpPr>
            <a:spLocks noChangeArrowheads="1"/>
          </p:cNvSpPr>
          <p:nvPr/>
        </p:nvSpPr>
        <p:spPr bwMode="auto">
          <a:xfrm>
            <a:off x="6253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5" name="AutoShape 35"/>
          <p:cNvSpPr>
            <a:spLocks noChangeArrowheads="1"/>
          </p:cNvSpPr>
          <p:nvPr/>
        </p:nvSpPr>
        <p:spPr bwMode="auto">
          <a:xfrm>
            <a:off x="6462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6" name="AutoShape 36"/>
          <p:cNvSpPr>
            <a:spLocks noChangeArrowheads="1"/>
          </p:cNvSpPr>
          <p:nvPr/>
        </p:nvSpPr>
        <p:spPr bwMode="auto">
          <a:xfrm>
            <a:off x="6691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7" name="AutoShape 37"/>
          <p:cNvSpPr>
            <a:spLocks noChangeArrowheads="1"/>
          </p:cNvSpPr>
          <p:nvPr/>
        </p:nvSpPr>
        <p:spPr bwMode="auto">
          <a:xfrm>
            <a:off x="6672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8" name="AutoShape 38"/>
          <p:cNvSpPr>
            <a:spLocks noChangeArrowheads="1"/>
          </p:cNvSpPr>
          <p:nvPr/>
        </p:nvSpPr>
        <p:spPr bwMode="auto">
          <a:xfrm>
            <a:off x="8278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9" name="AutoShape 39"/>
          <p:cNvSpPr>
            <a:spLocks noChangeArrowheads="1"/>
          </p:cNvSpPr>
          <p:nvPr/>
        </p:nvSpPr>
        <p:spPr bwMode="auto">
          <a:xfrm>
            <a:off x="8139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0" name="AutoShape 40"/>
          <p:cNvSpPr>
            <a:spLocks noChangeArrowheads="1"/>
          </p:cNvSpPr>
          <p:nvPr/>
        </p:nvSpPr>
        <p:spPr bwMode="auto">
          <a:xfrm>
            <a:off x="7662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1" name="AutoShape 41"/>
          <p:cNvSpPr>
            <a:spLocks noChangeArrowheads="1"/>
          </p:cNvSpPr>
          <p:nvPr/>
        </p:nvSpPr>
        <p:spPr bwMode="auto">
          <a:xfrm>
            <a:off x="7669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2" name="AutoShape 42"/>
          <p:cNvSpPr>
            <a:spLocks noChangeArrowheads="1"/>
          </p:cNvSpPr>
          <p:nvPr/>
        </p:nvSpPr>
        <p:spPr bwMode="auto">
          <a:xfrm>
            <a:off x="8367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3" name="AutoShape 43"/>
          <p:cNvSpPr>
            <a:spLocks noChangeArrowheads="1"/>
          </p:cNvSpPr>
          <p:nvPr/>
        </p:nvSpPr>
        <p:spPr bwMode="auto">
          <a:xfrm>
            <a:off x="7192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4" name="AutoShape 44"/>
          <p:cNvSpPr>
            <a:spLocks noChangeArrowheads="1"/>
          </p:cNvSpPr>
          <p:nvPr/>
        </p:nvSpPr>
        <p:spPr bwMode="auto">
          <a:xfrm>
            <a:off x="7796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5" name="AutoShape 45"/>
          <p:cNvSpPr>
            <a:spLocks noChangeArrowheads="1"/>
          </p:cNvSpPr>
          <p:nvPr/>
        </p:nvSpPr>
        <p:spPr bwMode="auto">
          <a:xfrm>
            <a:off x="7586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6" name="AutoShape 46"/>
          <p:cNvSpPr>
            <a:spLocks noChangeArrowheads="1"/>
          </p:cNvSpPr>
          <p:nvPr/>
        </p:nvSpPr>
        <p:spPr bwMode="auto">
          <a:xfrm>
            <a:off x="6196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7" name="AutoShape 47"/>
          <p:cNvSpPr>
            <a:spLocks noChangeArrowheads="1"/>
          </p:cNvSpPr>
          <p:nvPr/>
        </p:nvSpPr>
        <p:spPr bwMode="auto">
          <a:xfrm>
            <a:off x="5815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8" name="AutoShape 48"/>
          <p:cNvSpPr>
            <a:spLocks noChangeArrowheads="1"/>
          </p:cNvSpPr>
          <p:nvPr/>
        </p:nvSpPr>
        <p:spPr bwMode="auto">
          <a:xfrm>
            <a:off x="7577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9" name="AutoShape 49"/>
          <p:cNvSpPr>
            <a:spLocks noChangeArrowheads="1"/>
          </p:cNvSpPr>
          <p:nvPr/>
        </p:nvSpPr>
        <p:spPr bwMode="auto">
          <a:xfrm>
            <a:off x="7129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0" name="AutoShape 50"/>
          <p:cNvSpPr>
            <a:spLocks noChangeArrowheads="1"/>
          </p:cNvSpPr>
          <p:nvPr/>
        </p:nvSpPr>
        <p:spPr bwMode="auto">
          <a:xfrm>
            <a:off x="8253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1" name="Line 51"/>
          <p:cNvSpPr>
            <a:spLocks noChangeShapeType="1"/>
          </p:cNvSpPr>
          <p:nvPr/>
        </p:nvSpPr>
        <p:spPr bwMode="auto">
          <a:xfrm flipH="1">
            <a:off x="5045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2" name="Line 52"/>
          <p:cNvSpPr>
            <a:spLocks noChangeShapeType="1"/>
          </p:cNvSpPr>
          <p:nvPr/>
        </p:nvSpPr>
        <p:spPr bwMode="auto">
          <a:xfrm>
            <a:off x="6281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3" name="Line 53"/>
          <p:cNvSpPr>
            <a:spLocks noChangeShapeType="1"/>
          </p:cNvSpPr>
          <p:nvPr/>
        </p:nvSpPr>
        <p:spPr bwMode="auto">
          <a:xfrm flipV="1">
            <a:off x="6510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4" name="Line 54"/>
          <p:cNvSpPr>
            <a:spLocks noChangeShapeType="1"/>
          </p:cNvSpPr>
          <p:nvPr/>
        </p:nvSpPr>
        <p:spPr bwMode="auto">
          <a:xfrm flipV="1">
            <a:off x="4814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5" name="Line 55"/>
          <p:cNvSpPr>
            <a:spLocks noChangeShapeType="1"/>
          </p:cNvSpPr>
          <p:nvPr/>
        </p:nvSpPr>
        <p:spPr bwMode="auto">
          <a:xfrm>
            <a:off x="4795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6" name="AutoShape 56"/>
          <p:cNvSpPr>
            <a:spLocks noChangeArrowheads="1"/>
          </p:cNvSpPr>
          <p:nvPr/>
        </p:nvSpPr>
        <p:spPr bwMode="auto">
          <a:xfrm>
            <a:off x="3767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7" name="Text Box 57"/>
          <p:cNvSpPr txBox="1">
            <a:spLocks noChangeArrowheads="1"/>
          </p:cNvSpPr>
          <p:nvPr/>
        </p:nvSpPr>
        <p:spPr bwMode="auto">
          <a:xfrm>
            <a:off x="3767138" y="36322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)</a:t>
            </a:r>
          </a:p>
        </p:txBody>
      </p:sp>
      <p:sp>
        <p:nvSpPr>
          <p:cNvPr id="90168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90169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0" y="1161374"/>
            <a:ext cx="9144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dirty="0">
              <a:latin typeface="Arial" charset="0"/>
            </a:endParaRPr>
          </a:p>
        </p:txBody>
      </p:sp>
      <p:sp>
        <p:nvSpPr>
          <p:cNvPr id="59" name="6-Point Star 58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9015"/>
            <a:ext cx="9144000" cy="52578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i="1" dirty="0">
                <a:latin typeface="Arial" charset="0"/>
              </a:rPr>
              <a:t>The kernel trick</a:t>
            </a:r>
            <a:r>
              <a:rPr lang="en-US" sz="2800" dirty="0">
                <a:latin typeface="Arial" charset="0"/>
              </a:rPr>
              <a:t>: instead of explicitly computing the lifting transformation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dirty="0">
                <a:latin typeface="Times New Roman" charset="0"/>
              </a:rPr>
              <a:t>), </a:t>
            </a:r>
            <a:r>
              <a:rPr lang="en-US" sz="2800" dirty="0">
                <a:latin typeface="Arial" charset="0"/>
              </a:rPr>
              <a:t>define a kernel function K such that</a:t>
            </a:r>
            <a:br>
              <a:rPr lang="en-US" sz="2800" dirty="0">
                <a:latin typeface="Arial" charset="0"/>
              </a:rPr>
            </a:br>
            <a:r>
              <a:rPr lang="en-US" sz="700" dirty="0">
                <a:latin typeface="Arial" charset="0"/>
              </a:rPr>
              <a:t/>
            </a:r>
            <a:br>
              <a:rPr lang="en-US" sz="7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		       </a:t>
            </a:r>
            <a:r>
              <a:rPr lang="en-US" sz="2800" i="1" dirty="0">
                <a:latin typeface="Times New Roman" charset="0"/>
              </a:rPr>
              <a:t>K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7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,</a:t>
            </a:r>
            <a:r>
              <a:rPr lang="en-US" sz="700" i="1" dirty="0">
                <a:latin typeface="Times New Roman" charset="0"/>
                <a:cs typeface="Arial" charset="0"/>
              </a:rPr>
              <a:t> 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b="1" i="1" dirty="0">
                <a:latin typeface="Times New Roman" charset="0"/>
              </a:rPr>
              <a:t> =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·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</a:p>
          <a:p>
            <a:pPr>
              <a:buFontTx/>
              <a:buChar char="•"/>
            </a:pPr>
            <a:endParaRPr lang="en-US" sz="800" dirty="0">
              <a:latin typeface="Arial" charset="0"/>
            </a:endParaRPr>
          </a:p>
          <a:p>
            <a:r>
              <a:rPr lang="en-US" sz="2800" dirty="0">
                <a:latin typeface="Arial" charset="0"/>
              </a:rPr>
              <a:t>	(to be valid, the kernel function must satisfy </a:t>
            </a:r>
            <a:r>
              <a:rPr lang="en-US" sz="2800" i="1" dirty="0">
                <a:latin typeface="Arial" charset="0"/>
              </a:rPr>
              <a:t>Mercer’s condition</a:t>
            </a:r>
            <a:r>
              <a:rPr lang="en-US" sz="2800" dirty="0">
                <a:latin typeface="Arial" charset="0"/>
              </a:rPr>
              <a:t>)</a:t>
            </a:r>
          </a:p>
          <a:p>
            <a:pPr>
              <a:buFontTx/>
              <a:buChar char="•"/>
            </a:pPr>
            <a:r>
              <a:rPr lang="en-US" sz="2800" dirty="0">
                <a:latin typeface="Arial" charset="0"/>
              </a:rPr>
              <a:t>This gives a nonlinear decision boundary in the original feature space:</a:t>
            </a:r>
            <a:endParaRPr lang="el-GR" sz="2800" dirty="0">
              <a:latin typeface="Arial" charset="0"/>
            </a:endParaRPr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54874234"/>
              </p:ext>
            </p:extLst>
          </p:nvPr>
        </p:nvGraphicFramePr>
        <p:xfrm>
          <a:off x="1295400" y="5265757"/>
          <a:ext cx="67341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Equation" r:id="rId4" imgW="2768600" imgH="342900" progId="Equation.3">
                  <p:embed/>
                </p:oleObj>
              </mc:Choice>
              <mc:Fallback>
                <p:oleObj name="Equation" r:id="rId4" imgW="2768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65757"/>
                        <a:ext cx="67341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100" dirty="0">
                <a:solidFill>
                  <a:srgbClr val="000000"/>
                </a:solidFill>
              </a:rPr>
              <a:t>C. Burges, </a:t>
            </a:r>
            <a:r>
              <a:rPr lang="en-US" sz="1100" dirty="0">
                <a:solidFill>
                  <a:srgbClr val="000000"/>
                </a:solidFill>
                <a:hlinkClick r:id="rId6"/>
              </a:rPr>
              <a:t>A Tutorial on Support Vector Machines for Pattern Recognition</a:t>
            </a:r>
            <a:r>
              <a:rPr lang="en-US" sz="1100" dirty="0">
                <a:solidFill>
                  <a:srgbClr val="000000"/>
                </a:solidFill>
              </a:rPr>
              <a:t>,  Data Mining and Knowledge Discovery, 1998 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9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Decision Trees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732" b="3732"/>
          <a:stretch>
            <a:fillRect/>
          </a:stretch>
        </p:blipFill>
        <p:spPr>
          <a:xfrm>
            <a:off x="223280" y="1353805"/>
            <a:ext cx="8749772" cy="4954647"/>
          </a:xfrm>
        </p:spPr>
      </p:pic>
    </p:spTree>
    <p:extLst>
      <p:ext uri="{BB962C8B-B14F-4D97-AF65-F5344CB8AC3E}">
        <p14:creationId xmlns:p14="http://schemas.microsoft.com/office/powerpoint/2010/main" val="169448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284" b="328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4" b="8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66" b="316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750" b="6750"/>
          <a:stretch>
            <a:fillRect/>
          </a:stretch>
        </p:blipFill>
        <p:spPr>
          <a:xfrm>
            <a:off x="223280" y="1212677"/>
            <a:ext cx="8749772" cy="4954647"/>
          </a:xfrm>
        </p:spPr>
      </p:pic>
    </p:spTree>
    <p:extLst>
      <p:ext uri="{BB962C8B-B14F-4D97-AF65-F5344CB8AC3E}">
        <p14:creationId xmlns:p14="http://schemas.microsoft.com/office/powerpoint/2010/main" val="19381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555" b="955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930" r="93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73984"/>
            <a:ext cx="9144000" cy="4114800"/>
          </a:xfrm>
        </p:spPr>
        <p:txBody>
          <a:bodyPr/>
          <a:lstStyle/>
          <a:p>
            <a:r>
              <a:rPr lang="en-US" dirty="0"/>
              <a:t>Different </a:t>
            </a:r>
            <a:r>
              <a:rPr lang="en-US" dirty="0" smtClean="0">
                <a:solidFill>
                  <a:srgbClr val="FF0000"/>
                </a:solidFill>
              </a:rPr>
              <a:t>methods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Algorithms with different choice for </a:t>
            </a:r>
            <a:r>
              <a:rPr lang="en-US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dirty="0"/>
              <a:t>Data set with different </a:t>
            </a:r>
            <a:r>
              <a:rPr lang="en-US" dirty="0">
                <a:solidFill>
                  <a:srgbClr val="FF0000"/>
                </a:solidFill>
              </a:rPr>
              <a:t>features </a:t>
            </a:r>
            <a:r>
              <a:rPr lang="en-US" dirty="0"/>
              <a:t>(e.g. random subspace)</a:t>
            </a:r>
          </a:p>
          <a:p>
            <a:r>
              <a:rPr lang="en-US" dirty="0"/>
              <a:t>Data set = different </a:t>
            </a:r>
            <a:r>
              <a:rPr lang="en-US" dirty="0">
                <a:solidFill>
                  <a:srgbClr val="FF0000"/>
                </a:solidFill>
              </a:rPr>
              <a:t>subsets </a:t>
            </a:r>
            <a:r>
              <a:rPr lang="en-US" dirty="0"/>
              <a:t>(e.g. bagging, boosting)</a:t>
            </a:r>
          </a:p>
        </p:txBody>
      </p:sp>
    </p:spTree>
    <p:extLst>
      <p:ext uri="{BB962C8B-B14F-4D97-AF65-F5344CB8AC3E}">
        <p14:creationId xmlns:p14="http://schemas.microsoft.com/office/powerpoint/2010/main" val="20935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Bagging (Bootstrap Aggregation)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Random Forests</a:t>
            </a:r>
          </a:p>
          <a:p>
            <a:r>
              <a:rPr lang="en-US" dirty="0" smtClean="0"/>
              <a:t>Stacking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Create ensembles by repeatedly randomly resampling the training data (</a:t>
            </a:r>
            <a:r>
              <a:rPr lang="en-US" sz="2400" dirty="0" err="1"/>
              <a:t>Brieman</a:t>
            </a:r>
            <a:r>
              <a:rPr lang="en-US" sz="2400" dirty="0"/>
              <a:t>, 1996)</a:t>
            </a:r>
            <a:r>
              <a:rPr lang="en-US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Given a training set of size </a:t>
            </a:r>
            <a:r>
              <a:rPr lang="en-US" sz="2400" i="1" dirty="0"/>
              <a:t>n</a:t>
            </a:r>
            <a:r>
              <a:rPr lang="en-US" sz="2400" dirty="0"/>
              <a:t>, create </a:t>
            </a:r>
            <a:r>
              <a:rPr lang="en-US" sz="2400" i="1" dirty="0"/>
              <a:t>m</a:t>
            </a:r>
            <a:r>
              <a:rPr lang="en-US" sz="2400" dirty="0"/>
              <a:t> samples of size </a:t>
            </a:r>
            <a:r>
              <a:rPr lang="en-US" sz="2400" i="1" dirty="0"/>
              <a:t>n</a:t>
            </a:r>
            <a:r>
              <a:rPr lang="en-US" sz="2400" dirty="0"/>
              <a:t> by drawing </a:t>
            </a:r>
            <a:r>
              <a:rPr lang="en-US" sz="2400" i="1" dirty="0"/>
              <a:t>n</a:t>
            </a:r>
            <a:r>
              <a:rPr lang="en-US" sz="2400" dirty="0"/>
              <a:t> examples from the original data, </a:t>
            </a:r>
            <a:r>
              <a:rPr lang="en-US" sz="2400" b="1" i="1" dirty="0"/>
              <a:t>with replacement</a:t>
            </a:r>
            <a:r>
              <a:rPr 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</a:t>
            </a:r>
            <a:r>
              <a:rPr lang="en-US" sz="2000" b="1" i="1" dirty="0">
                <a:solidFill>
                  <a:srgbClr val="FF0000"/>
                </a:solidFill>
              </a:rPr>
              <a:t>bootstrap sample</a:t>
            </a:r>
            <a:r>
              <a:rPr lang="en-US" sz="2000" dirty="0"/>
              <a:t> will on average contain 63.2% of the unique training examples, the rest are replicates.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Combine </a:t>
            </a:r>
            <a:r>
              <a:rPr lang="en-US" sz="2400" dirty="0"/>
              <a:t>the </a:t>
            </a:r>
            <a:r>
              <a:rPr lang="en-US" sz="2400" i="1" dirty="0"/>
              <a:t>m</a:t>
            </a:r>
            <a:r>
              <a:rPr lang="en-US" sz="2400" dirty="0"/>
              <a:t> resulting models using simple majority vote.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Bagging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Goal: Adaptive, Scalable systems that are cost effective to build and maintain</a:t>
            </a:r>
          </a:p>
          <a:p>
            <a:endParaRPr lang="en-US" dirty="0" smtClean="0"/>
          </a:p>
          <a:p>
            <a:r>
              <a:rPr lang="en-US" dirty="0" smtClean="0"/>
              <a:t>Rules-based systems 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</a:t>
            </a:r>
            <a:r>
              <a:rPr lang="en-US" dirty="0" smtClean="0"/>
              <a:t>system</a:t>
            </a:r>
          </a:p>
          <a:p>
            <a:endParaRPr lang="en-US" dirty="0"/>
          </a:p>
          <a:p>
            <a:r>
              <a:rPr lang="en-US" dirty="0" smtClean="0"/>
              <a:t>People are better at “training” the system compared to “building”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 .. M</a:t>
            </a:r>
          </a:p>
          <a:p>
            <a:pPr lvl="1"/>
            <a:r>
              <a:rPr lang="en-US" dirty="0"/>
              <a:t>Draw </a:t>
            </a:r>
            <a:r>
              <a:rPr lang="en-US" dirty="0" smtClean="0"/>
              <a:t>samples with </a:t>
            </a:r>
            <a:r>
              <a:rPr lang="en-US" dirty="0"/>
              <a:t>replacement</a:t>
            </a:r>
          </a:p>
          <a:p>
            <a:pPr lvl="1"/>
            <a:r>
              <a:rPr lang="en-US" dirty="0"/>
              <a:t>Learn classifier </a:t>
            </a:r>
            <a:r>
              <a:rPr lang="en-US" i="1" dirty="0" err="1"/>
              <a:t>C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Final classifier is a vote of </a:t>
            </a:r>
            <a:r>
              <a:rPr lang="en-US" i="1" dirty="0"/>
              <a:t>C</a:t>
            </a:r>
            <a:r>
              <a:rPr lang="en-US" i="1" baseline="-25000" dirty="0"/>
              <a:t>1 </a:t>
            </a:r>
            <a:r>
              <a:rPr lang="en-US" dirty="0"/>
              <a:t>.. </a:t>
            </a:r>
            <a:r>
              <a:rPr lang="en-US" i="1" dirty="0"/>
              <a:t>C</a:t>
            </a:r>
            <a:r>
              <a:rPr lang="en-US" i="1" baseline="-25000" dirty="0"/>
              <a:t>M</a:t>
            </a:r>
          </a:p>
          <a:p>
            <a:r>
              <a:rPr lang="en-US" dirty="0"/>
              <a:t>Increases classifier stability/reduces variance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</a:t>
            </a:r>
            <a:r>
              <a:rPr lang="en-US" dirty="0" smtClean="0">
                <a:latin typeface="Calibri" charset="0"/>
              </a:rPr>
              <a:t>Bagging</a:t>
            </a:r>
            <a:endParaRPr lang="en-US" dirty="0">
              <a:latin typeface="Calibri" charset="0"/>
            </a:endParaRP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43337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are given weights.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each iteration, a new hypothesis is learned and the examples are reweighted to focus the system on examples that the most recently learned classifier got wrong.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 Loop: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dirty="0"/>
              <a:t>    </a:t>
            </a:r>
            <a:r>
              <a:rPr lang="en-US" sz="2400" dirty="0">
                <a:solidFill>
                  <a:srgbClr val="0000CC"/>
                </a:solidFill>
              </a:rPr>
              <a:t>Set all examples to have equal uniform weights.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For</a:t>
            </a:r>
            <a:r>
              <a:rPr lang="en-US" sz="2400" i="1" dirty="0">
                <a:solidFill>
                  <a:srgbClr val="0000CC"/>
                </a:solidFill>
              </a:rPr>
              <a:t> t</a:t>
            </a:r>
            <a:r>
              <a:rPr lang="en-US" sz="2400" dirty="0">
                <a:solidFill>
                  <a:srgbClr val="0000CC"/>
                </a:solidFill>
              </a:rPr>
              <a:t> from 1 to </a:t>
            </a:r>
            <a:r>
              <a:rPr lang="en-US" sz="2400" i="1" dirty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 do: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Learn a </a:t>
            </a:r>
            <a:r>
              <a:rPr lang="en-US" sz="2400" dirty="0" smtClean="0">
                <a:solidFill>
                  <a:srgbClr val="0000CC"/>
                </a:solidFill>
              </a:rPr>
              <a:t>classifier,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, from the weighted examples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</a:t>
            </a:r>
            <a:r>
              <a:rPr lang="en-US" sz="2400" dirty="0" smtClean="0">
                <a:solidFill>
                  <a:srgbClr val="0000CC"/>
                </a:solidFill>
              </a:rPr>
              <a:t>Increase the </a:t>
            </a:r>
            <a:r>
              <a:rPr lang="en-US" sz="2400" dirty="0">
                <a:solidFill>
                  <a:srgbClr val="0000CC"/>
                </a:solidFill>
              </a:rPr>
              <a:t>weights of examples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 smtClean="0">
                <a:solidFill>
                  <a:srgbClr val="0000CC"/>
                </a:solidFill>
              </a:rPr>
              <a:t> classifies incorrectly</a:t>
            </a:r>
            <a:endParaRPr lang="en-US" sz="2400" dirty="0">
              <a:solidFill>
                <a:srgbClr val="0000CC"/>
              </a:solidFill>
            </a:endParaRP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Base </a:t>
            </a:r>
            <a:r>
              <a:rPr lang="en-US" dirty="0"/>
              <a:t>(weak) learner must focus on correctly classifying the most highly weighted examples while strongly avoiding over-fitting.</a:t>
            </a: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During </a:t>
            </a:r>
            <a:r>
              <a:rPr lang="en-US" dirty="0"/>
              <a:t>testing, each of the </a:t>
            </a:r>
            <a:r>
              <a:rPr lang="en-US" i="1" dirty="0"/>
              <a:t>T</a:t>
            </a:r>
            <a:r>
              <a:rPr lang="en-US" dirty="0"/>
              <a:t> hypotheses get a weighted vote proportional to their accuracy on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40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Improves classification accuracy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Can be used with many different </a:t>
            </a:r>
            <a:r>
              <a:rPr lang="en-US" dirty="0" smtClean="0"/>
              <a:t>types of classifiers</a:t>
            </a:r>
            <a:endParaRPr lang="en-US" dirty="0"/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Not prone to </a:t>
            </a:r>
            <a:r>
              <a:rPr lang="en-US" dirty="0" err="1"/>
              <a:t>overfitting</a:t>
            </a:r>
            <a:endParaRPr lang="en-US" dirty="0"/>
          </a:p>
          <a:p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Ensemble Methods: Boosting</a:t>
            </a: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911357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/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941" y="1600200"/>
            <a:ext cx="8588188" cy="449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Motivation</a:t>
            </a:r>
            <a:r>
              <a:rPr lang="en-US" altLang="zh-CN" sz="2800" dirty="0">
                <a:ea typeface="SimSun" charset="0"/>
                <a:cs typeface="SimSun" charset="0"/>
              </a:rPr>
              <a:t>: reduce error correlation between classifiers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Main </a:t>
            </a:r>
            <a:r>
              <a:rPr lang="en-US" altLang="zh-CN" sz="2800" dirty="0">
                <a:ea typeface="SimSun" charset="0"/>
                <a:cs typeface="SimSun" charset="0"/>
              </a:rPr>
              <a:t>idea: build a larger number of un-pruned decision trees 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Key</a:t>
            </a:r>
            <a:r>
              <a:rPr lang="en-US" altLang="zh-CN" sz="2800" dirty="0">
                <a:ea typeface="SimSun" charset="0"/>
                <a:cs typeface="SimSun" charset="0"/>
              </a:rPr>
              <a:t>: using a random selection of features to split on at each node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88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Each tree is grown on a bootstrap sample of the training set of </a:t>
            </a:r>
            <a:r>
              <a:rPr lang="en-US" sz="2800" b="1" dirty="0"/>
              <a:t>N</a:t>
            </a:r>
            <a:r>
              <a:rPr lang="en-US" sz="2800" dirty="0"/>
              <a:t> cases.</a:t>
            </a:r>
          </a:p>
          <a:p>
            <a:pPr>
              <a:buFontTx/>
              <a:buChar char="•"/>
            </a:pPr>
            <a:r>
              <a:rPr lang="en-US" sz="2800" dirty="0"/>
              <a:t>A number </a:t>
            </a:r>
            <a:r>
              <a:rPr lang="en-US" sz="2800" b="1" dirty="0"/>
              <a:t>m </a:t>
            </a:r>
            <a:r>
              <a:rPr lang="en-US" sz="2800" dirty="0"/>
              <a:t>is specified much smaller than the total number of variables </a:t>
            </a:r>
            <a:r>
              <a:rPr lang="en-US" sz="2800" b="1" dirty="0"/>
              <a:t>M </a:t>
            </a:r>
            <a:r>
              <a:rPr lang="en-US" sz="2800" dirty="0"/>
              <a:t>(e.g. m = </a:t>
            </a:r>
            <a:r>
              <a:rPr lang="en-US" sz="2800" dirty="0" err="1"/>
              <a:t>sqrt</a:t>
            </a:r>
            <a:r>
              <a:rPr lang="en-US" sz="2800" dirty="0"/>
              <a:t>(M)).</a:t>
            </a:r>
          </a:p>
          <a:p>
            <a:pPr>
              <a:buFontTx/>
              <a:buChar char="•"/>
            </a:pPr>
            <a:r>
              <a:rPr lang="en-US" sz="2800" dirty="0"/>
              <a:t>At each node, m variables are selected at random out of the M.</a:t>
            </a:r>
          </a:p>
          <a:p>
            <a:pPr>
              <a:buFontTx/>
              <a:buChar char="•"/>
            </a:pPr>
            <a:r>
              <a:rPr lang="en-US" sz="2800" dirty="0"/>
              <a:t>The split used is the best split on these </a:t>
            </a:r>
            <a:r>
              <a:rPr lang="en-US" sz="2800" b="1" dirty="0"/>
              <a:t>m </a:t>
            </a:r>
            <a:r>
              <a:rPr lang="en-US" sz="2800" dirty="0"/>
              <a:t>variables.</a:t>
            </a:r>
          </a:p>
          <a:p>
            <a:pPr>
              <a:buFontTx/>
              <a:buChar char="•"/>
            </a:pPr>
            <a:r>
              <a:rPr lang="en-US" sz="2800" dirty="0"/>
              <a:t>Final classification is done by majority vote across trees.</a:t>
            </a:r>
          </a:p>
          <a:p>
            <a:pPr>
              <a:buFontTx/>
              <a:buChar char="•"/>
            </a:pPr>
            <a:endParaRPr lang="en-US" sz="3200" dirty="0"/>
          </a:p>
        </p:txBody>
      </p:sp>
      <p:sp>
        <p:nvSpPr>
          <p:cNvPr id="11182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Random </a:t>
            </a:r>
            <a:r>
              <a:rPr lang="en-US" dirty="0" smtClean="0"/>
              <a:t>Forests </a:t>
            </a:r>
            <a:r>
              <a:rPr lang="en-US" dirty="0"/>
              <a:t>Work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ED92FBB2-BBCF-CC42-9D12-A0C62A564DF5}" type="slidenum">
              <a:rPr lang="en-US" sz="1200">
                <a:solidFill>
                  <a:srgbClr val="898989"/>
                </a:solidFill>
                <a:latin typeface="Calibri" charset="0"/>
                <a:cs typeface="Arial" charset="0"/>
              </a:rPr>
              <a:pPr algn="r" eaLnBrk="1" hangingPunct="1"/>
              <a:t>65</a:t>
            </a:fld>
            <a:endParaRPr lang="en-US" sz="1200">
              <a:solidFill>
                <a:srgbClr val="898989"/>
              </a:solidFill>
              <a:latin typeface="Calibri" charset="0"/>
              <a:cs typeface="Arial" charset="0"/>
            </a:endParaRPr>
          </a:p>
        </p:txBody>
      </p:sp>
      <p:sp>
        <p:nvSpPr>
          <p:cNvPr id="1118215" name="TextBox 7"/>
          <p:cNvSpPr txBox="1">
            <a:spLocks noChangeArrowheads="1"/>
          </p:cNvSpPr>
          <p:nvPr/>
        </p:nvSpPr>
        <p:spPr bwMode="auto">
          <a:xfrm>
            <a:off x="5181600" y="60198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>
                <a:latin typeface="Arial" charset="0"/>
                <a:cs typeface="Arial" charset="0"/>
              </a:rPr>
              <a:t>Source: </a:t>
            </a:r>
            <a:r>
              <a:rPr lang="en-US" sz="1800" i="1" dirty="0" err="1">
                <a:latin typeface="Arial" charset="0"/>
                <a:cs typeface="Arial" charset="0"/>
              </a:rPr>
              <a:t>Brieman</a:t>
            </a:r>
            <a:r>
              <a:rPr lang="en-US" sz="1800" i="1" dirty="0">
                <a:latin typeface="Arial" charset="0"/>
                <a:cs typeface="Arial" charset="0"/>
              </a:rPr>
              <a:t> and Cutler</a:t>
            </a:r>
          </a:p>
        </p:txBody>
      </p:sp>
    </p:spTree>
    <p:extLst>
      <p:ext uri="{BB962C8B-B14F-4D97-AF65-F5344CB8AC3E}">
        <p14:creationId xmlns:p14="http://schemas.microsoft.com/office/powerpoint/2010/main" val="6013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random forest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76706"/>
            <a:ext cx="9143999" cy="48684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Error rates compare favorably to </a:t>
            </a:r>
            <a:r>
              <a:rPr lang="en-US" altLang="zh-CN" sz="2800" dirty="0" err="1" smtClean="0">
                <a:ea typeface="SimSun" charset="0"/>
                <a:cs typeface="SimSun" charset="0"/>
              </a:rPr>
              <a:t>Adaboost</a:t>
            </a: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robust with respect to noise</a:t>
            </a:r>
            <a:r>
              <a:rPr lang="en-US" altLang="zh-CN" sz="2800" dirty="0" smtClean="0">
                <a:ea typeface="SimSun" charset="0"/>
                <a:cs typeface="SimSun" charset="0"/>
              </a:rPr>
              <a:t>.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efficient on large </a:t>
            </a:r>
            <a:r>
              <a:rPr lang="en-US" altLang="zh-CN" sz="2800" dirty="0" smtClean="0">
                <a:ea typeface="SimSun" charset="0"/>
                <a:cs typeface="SimSun" charset="0"/>
              </a:rPr>
              <a:t>data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Provides an estimation of the importance of features in determining </a:t>
            </a:r>
            <a:r>
              <a:rPr lang="en-US" altLang="zh-CN" sz="2800" dirty="0" smtClean="0">
                <a:ea typeface="SimSun" charset="0"/>
                <a:cs typeface="SimSun" charset="0"/>
              </a:rPr>
              <a:t>classification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000" dirty="0"/>
              <a:t>More info at: http://stat-</a:t>
            </a:r>
            <a:r>
              <a:rPr lang="en-US" altLang="zh-CN" sz="2000" dirty="0" err="1"/>
              <a:t>www.berkeley.edu</a:t>
            </a:r>
            <a:r>
              <a:rPr lang="en-US" altLang="zh-CN" sz="2000" dirty="0"/>
              <a:t>/users/</a:t>
            </a:r>
            <a:r>
              <a:rPr lang="en-US" altLang="zh-CN" sz="2000" dirty="0" err="1"/>
              <a:t>breiman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RandomForests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cc_home.htm</a:t>
            </a:r>
            <a:endParaRPr lang="en-US" altLang="zh-CN" sz="2000" dirty="0"/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2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</a:p>
          <a:p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Robustness</a:t>
            </a:r>
          </a:p>
          <a:p>
            <a:r>
              <a:rPr lang="en-US" dirty="0" smtClean="0"/>
              <a:t>Interpretability</a:t>
            </a:r>
          </a:p>
          <a:p>
            <a:r>
              <a:rPr lang="en-US" dirty="0" smtClean="0"/>
              <a:t>Training Time</a:t>
            </a:r>
          </a:p>
          <a:p>
            <a:r>
              <a:rPr lang="en-US" dirty="0" smtClean="0"/>
              <a:t>Test 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What to remember about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Better to have smart features and simple classifiers than simple features and smart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Need more training data with increasingly powerful classifiers (bias-variance tradeoff)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sz="2800" dirty="0"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3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Free</a:t>
            </a:r>
          </a:p>
          <a:p>
            <a:pPr lvl="1"/>
            <a:r>
              <a:rPr lang="en-US" dirty="0" err="1" smtClean="0"/>
              <a:t>Knime</a:t>
            </a:r>
            <a:endParaRPr lang="en-US" dirty="0" smtClean="0"/>
          </a:p>
          <a:p>
            <a:pPr lvl="1"/>
            <a:r>
              <a:rPr lang="en-US" dirty="0" err="1" smtClean="0"/>
              <a:t>Rapidminer</a:t>
            </a:r>
            <a:endParaRPr lang="en-US" dirty="0" smtClean="0"/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(mostly research)</a:t>
            </a:r>
          </a:p>
          <a:p>
            <a:pPr lvl="1"/>
            <a:endParaRPr lang="en-US" dirty="0"/>
          </a:p>
          <a:p>
            <a:r>
              <a:rPr lang="en-US" dirty="0" smtClean="0"/>
              <a:t>Commercial</a:t>
            </a:r>
          </a:p>
          <a:p>
            <a:pPr lvl="1"/>
            <a:r>
              <a:rPr lang="en-US" dirty="0" err="1" smtClean="0"/>
              <a:t>Sas</a:t>
            </a:r>
            <a:r>
              <a:rPr lang="en-US" dirty="0" smtClean="0"/>
              <a:t> enterprise miner</a:t>
            </a:r>
          </a:p>
          <a:p>
            <a:pPr lvl="1"/>
            <a:r>
              <a:rPr lang="en-US" dirty="0" err="1" smtClean="0"/>
              <a:t>Ibm</a:t>
            </a:r>
            <a:r>
              <a:rPr lang="en-US" dirty="0" smtClean="0"/>
              <a:t>/</a:t>
            </a:r>
            <a:r>
              <a:rPr lang="en-US" dirty="0" err="1" smtClean="0"/>
              <a:t>spss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Kxen</a:t>
            </a:r>
            <a:endParaRPr lang="en-US" dirty="0" smtClean="0"/>
          </a:p>
          <a:p>
            <a:pPr lvl="1"/>
            <a:r>
              <a:rPr lang="en-US" dirty="0" err="1" smtClean="0"/>
              <a:t>Skytree</a:t>
            </a:r>
            <a:endParaRPr lang="en-US" dirty="0" smtClean="0"/>
          </a:p>
          <a:p>
            <a:pPr lvl="1"/>
            <a:r>
              <a:rPr lang="en-US" dirty="0" err="1" smtClean="0"/>
              <a:t>megaputer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tools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“Business” problem</a:t>
            </a:r>
          </a:p>
          <a:p>
            <a:r>
              <a:rPr lang="en-US" dirty="0" smtClean="0"/>
              <a:t>Map to Machine </a:t>
            </a:r>
            <a:r>
              <a:rPr lang="en-US" dirty="0"/>
              <a:t>L</a:t>
            </a:r>
            <a:r>
              <a:rPr lang="en-US" dirty="0" smtClean="0"/>
              <a:t>earning problem</a:t>
            </a:r>
          </a:p>
          <a:p>
            <a:r>
              <a:rPr lang="en-US" dirty="0" smtClean="0"/>
              <a:t>Get (and integrate) the data</a:t>
            </a:r>
          </a:p>
          <a:p>
            <a:r>
              <a:rPr lang="en-US" dirty="0" smtClean="0"/>
              <a:t>Explore and Process the data</a:t>
            </a:r>
          </a:p>
          <a:p>
            <a:r>
              <a:rPr lang="en-US" dirty="0" smtClean="0"/>
              <a:t>Create “Features”</a:t>
            </a:r>
          </a:p>
          <a:p>
            <a:r>
              <a:rPr lang="en-US" dirty="0" smtClean="0"/>
              <a:t>Select which methods to test </a:t>
            </a:r>
          </a:p>
          <a:p>
            <a:r>
              <a:rPr lang="en-US" dirty="0" smtClean="0"/>
              <a:t>Evaluate methods</a:t>
            </a:r>
          </a:p>
          <a:p>
            <a:r>
              <a:rPr lang="en-US" dirty="0" smtClean="0"/>
              <a:t>Deploy, Maintain,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Reinforcement learning</a:t>
            </a:r>
          </a:p>
          <a:p>
            <a:r>
              <a:rPr lang="en-US" dirty="0"/>
              <a:t>Streaming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Machine Learning by Peter </a:t>
            </a:r>
            <a:r>
              <a:rPr lang="en-US" dirty="0" err="1" smtClean="0"/>
              <a:t>Flach</a:t>
            </a:r>
            <a:endParaRPr lang="en-US" dirty="0" smtClean="0"/>
          </a:p>
          <a:p>
            <a:pPr lvl="1"/>
            <a:r>
              <a:rPr lang="en-US" dirty="0" smtClean="0"/>
              <a:t>Good introduction to algorithms/models/methods</a:t>
            </a:r>
          </a:p>
          <a:p>
            <a:pPr lvl="1"/>
            <a:endParaRPr lang="en-US" dirty="0"/>
          </a:p>
          <a:p>
            <a:r>
              <a:rPr lang="en-US" dirty="0" smtClean="0"/>
              <a:t>Data Science for Business by Provost and Fawcett</a:t>
            </a:r>
          </a:p>
          <a:p>
            <a:pPr lvl="1"/>
            <a:r>
              <a:rPr lang="en-US" dirty="0" smtClean="0"/>
              <a:t>Good introduction to the ML process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Big Data: New Tricks for </a:t>
            </a:r>
            <a:r>
              <a:rPr lang="en-US" dirty="0" smtClean="0"/>
              <a:t>Econometrics by Hal </a:t>
            </a:r>
            <a:r>
              <a:rPr lang="en-US" dirty="0"/>
              <a:t>Varian</a:t>
            </a:r>
          </a:p>
          <a:p>
            <a:r>
              <a:rPr lang="en-US" dirty="0"/>
              <a:t>Tom</a:t>
            </a:r>
          </a:p>
          <a:p>
            <a:r>
              <a:rPr lang="en-US" dirty="0" err="1"/>
              <a:t>Tibshirani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Books </a:t>
            </a:r>
            <a:r>
              <a:rPr lang="en-US" dirty="0"/>
              <a:t>&amp;</a:t>
            </a:r>
            <a:r>
              <a:rPr lang="en-US" dirty="0" smtClean="0"/>
              <a:t> 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70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Statistical Learning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://www-bcf.usc.edu/~gareth/ISL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Videos: </a:t>
            </a:r>
            <a:r>
              <a:rPr lang="en-US" dirty="0">
                <a:hlinkClick r:id="rId3"/>
              </a:rPr>
              <a:t>https://www.youtube.com/user/dataschool/playlists?shelf_id=4&amp;sort=dd&amp;view=</a:t>
            </a:r>
            <a:r>
              <a:rPr lang="en-US" dirty="0" smtClean="0">
                <a:hlinkClick r:id="rId3"/>
              </a:rPr>
              <a:t>50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Mining Massive </a:t>
            </a:r>
            <a:r>
              <a:rPr lang="en-US" dirty="0" smtClean="0"/>
              <a:t>Datasets 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www.mmds.org</a:t>
            </a:r>
            <a:r>
              <a:rPr lang="en-US" dirty="0"/>
              <a:t>/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1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640" y="1318523"/>
            <a:ext cx="8749772" cy="4954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 smtClean="0"/>
              <a:t>Rayid</a:t>
            </a:r>
            <a:r>
              <a:rPr lang="en-US" sz="5400" dirty="0" smtClean="0"/>
              <a:t> </a:t>
            </a:r>
            <a:r>
              <a:rPr lang="en-US" sz="5400" dirty="0" err="1" smtClean="0"/>
              <a:t>Ghani</a:t>
            </a: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err="1" smtClean="0"/>
              <a:t>rayid@uchicago.edu</a:t>
            </a:r>
            <a:endParaRPr lang="en-US" sz="5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0"/>
            <a:r>
              <a:rPr lang="en-US" dirty="0"/>
              <a:t>Course Overview and Introduction: Goals, Expectations, Structure</a:t>
            </a:r>
          </a:p>
          <a:p>
            <a:pPr lvl="0"/>
            <a:r>
              <a:rPr lang="en-US" dirty="0"/>
              <a:t>Case Studies: Machine Learning used in Public Policy problems</a:t>
            </a:r>
          </a:p>
          <a:p>
            <a:pPr lvl="0"/>
            <a:r>
              <a:rPr lang="en-US" dirty="0"/>
              <a:t>Machine Learning Process and Pipeline Overview</a:t>
            </a:r>
          </a:p>
          <a:p>
            <a:pPr lvl="0"/>
            <a:r>
              <a:rPr lang="en-US" dirty="0"/>
              <a:t>Project Proposal Presentations</a:t>
            </a:r>
          </a:p>
          <a:p>
            <a:pPr lvl="0"/>
            <a:r>
              <a:rPr lang="en-US" dirty="0"/>
              <a:t>Machine Learning Methods: Unsupervised Learning</a:t>
            </a:r>
          </a:p>
          <a:p>
            <a:pPr lvl="0"/>
            <a:r>
              <a:rPr lang="en-US" dirty="0"/>
              <a:t>Machine Learning Methods: Supervised Learning I</a:t>
            </a:r>
          </a:p>
          <a:p>
            <a:pPr lvl="0"/>
            <a:r>
              <a:rPr lang="en-US" dirty="0"/>
              <a:t>Machine Learning Methods: Supervised Learning II</a:t>
            </a:r>
          </a:p>
          <a:p>
            <a:pPr lvl="0"/>
            <a:r>
              <a:rPr lang="en-US" dirty="0"/>
              <a:t>Machine Learning Methods: Supervised Learning III</a:t>
            </a:r>
          </a:p>
          <a:p>
            <a:pPr lvl="0"/>
            <a:r>
              <a:rPr lang="en-US" dirty="0"/>
              <a:t>Feature Development/Engineering</a:t>
            </a:r>
          </a:p>
          <a:p>
            <a:pPr lvl="0"/>
            <a:r>
              <a:rPr lang="en-US" dirty="0"/>
              <a:t>Evaluation Methodology I – offline evaluation</a:t>
            </a:r>
          </a:p>
          <a:p>
            <a:pPr lvl="0"/>
            <a:r>
              <a:rPr lang="en-US" dirty="0"/>
              <a:t>Evaluation Methodology II - experiments</a:t>
            </a:r>
          </a:p>
          <a:p>
            <a:pPr lvl="0"/>
            <a:r>
              <a:rPr lang="en-US" dirty="0"/>
              <a:t>Mapping Policy Problems to Machine Learning Problems</a:t>
            </a:r>
          </a:p>
          <a:p>
            <a:pPr lvl="0"/>
            <a:r>
              <a:rPr lang="en-US" dirty="0"/>
              <a:t>Tools Overview</a:t>
            </a:r>
          </a:p>
          <a:p>
            <a:pPr lvl="0"/>
            <a:r>
              <a:rPr lang="en-US" dirty="0"/>
              <a:t>Putting it all together: Case Study I</a:t>
            </a:r>
          </a:p>
          <a:p>
            <a:pPr lvl="0"/>
            <a:r>
              <a:rPr lang="en-US" dirty="0"/>
              <a:t> Text Analysis</a:t>
            </a:r>
          </a:p>
          <a:p>
            <a:pPr lvl="0"/>
            <a:r>
              <a:rPr lang="en-US" dirty="0"/>
              <a:t>Network Analysis</a:t>
            </a:r>
          </a:p>
          <a:p>
            <a:pPr lvl="0"/>
            <a:r>
              <a:rPr lang="en-US" dirty="0"/>
              <a:t>Putting it all together: Case Study II</a:t>
            </a:r>
          </a:p>
          <a:p>
            <a:pPr lvl="0"/>
            <a:r>
              <a:rPr lang="en-US" dirty="0"/>
              <a:t>Advanced Topics: Reinforcement Learning, …</a:t>
            </a:r>
          </a:p>
          <a:p>
            <a:pPr lvl="0"/>
            <a:r>
              <a:rPr lang="en-US" dirty="0"/>
              <a:t>Ethics, Privacy, Transparency</a:t>
            </a:r>
          </a:p>
          <a:p>
            <a:pPr lvl="0"/>
            <a:r>
              <a:rPr lang="en-US" dirty="0"/>
              <a:t>Recap and Class </a:t>
            </a: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51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only way to solve problems</a:t>
            </a:r>
          </a:p>
          <a:p>
            <a:endParaRPr lang="en-US" dirty="0"/>
          </a:p>
          <a:p>
            <a:r>
              <a:rPr lang="en-US" dirty="0" smtClean="0"/>
              <a:t>Magic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The only way to solve problems</a:t>
            </a:r>
          </a:p>
          <a:p>
            <a:endParaRPr lang="en-US" dirty="0"/>
          </a:p>
          <a:p>
            <a:r>
              <a:rPr lang="en-US" strike="sngStrike" dirty="0" smtClean="0"/>
              <a:t>Magic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trike="sngStrike" dirty="0" smtClean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Detection (Anomalies, Events, Patterns)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Types of Learning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4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24887</TotalTime>
  <Words>2216</Words>
  <Application>Microsoft Macintosh PowerPoint</Application>
  <PresentationFormat>On-screen Show (4:3)</PresentationFormat>
  <Paragraphs>665</Paragraphs>
  <Slides>77</Slides>
  <Notes>19</Notes>
  <HiddenSlides>3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Calibri</vt:lpstr>
      <vt:lpstr>Mangal</vt:lpstr>
      <vt:lpstr>ＭＳ Ｐゴシック</vt:lpstr>
      <vt:lpstr>SimSun</vt:lpstr>
      <vt:lpstr>Symbol</vt:lpstr>
      <vt:lpstr>Times New Roman</vt:lpstr>
      <vt:lpstr>宋体</vt:lpstr>
      <vt:lpstr>Arial</vt:lpstr>
      <vt:lpstr>ghani uofc template</vt:lpstr>
      <vt:lpstr>Equation</vt:lpstr>
      <vt:lpstr>(Almost) All of Machine Learning</vt:lpstr>
      <vt:lpstr>What we’ll cover today</vt:lpstr>
      <vt:lpstr>After today, you should be able to</vt:lpstr>
      <vt:lpstr>Machine Learning</vt:lpstr>
      <vt:lpstr>PowerPoint Presentation</vt:lpstr>
      <vt:lpstr>Why Machine Learning?</vt:lpstr>
      <vt:lpstr>Process</vt:lpstr>
      <vt:lpstr>Types of ML tasks for Policy Problems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More Clustering Methods</vt:lpstr>
      <vt:lpstr>Evaluating Clustering Methods</vt:lpstr>
      <vt:lpstr>Supervised learning framework</vt:lpstr>
      <vt:lpstr>Supervised learning framework</vt:lpstr>
      <vt:lpstr>Steps</vt:lpstr>
      <vt:lpstr>How to solve a prediction problem</vt:lpstr>
      <vt:lpstr>Validation</vt:lpstr>
      <vt:lpstr>In-sample</vt:lpstr>
      <vt:lpstr>Out-of-Sample</vt:lpstr>
      <vt:lpstr>Evaluation - Methodology</vt:lpstr>
      <vt:lpstr>Modeling &amp; Validation</vt:lpstr>
      <vt:lpstr>Evaluation - Metrics</vt:lpstr>
      <vt:lpstr>(Some) Popular/Common Methods</vt:lpstr>
      <vt:lpstr>Classifiers: Nearest neighbor</vt:lpstr>
      <vt:lpstr>K-nearest neighbor</vt:lpstr>
      <vt:lpstr>1-nearest neighbor</vt:lpstr>
      <vt:lpstr>3-nearest neighbor</vt:lpstr>
      <vt:lpstr>5-nearest neighbor</vt:lpstr>
      <vt:lpstr>Using K-NN</vt:lpstr>
      <vt:lpstr>Classifiers: Linear</vt:lpstr>
      <vt:lpstr>Naïve Bayes</vt:lpstr>
      <vt:lpstr>Using Naïve Bayes </vt:lpstr>
      <vt:lpstr>Classifiers: Logistic Regression</vt:lpstr>
      <vt:lpstr>Using Logistic Regression</vt:lpstr>
      <vt:lpstr>Classifiers: Linear SVM</vt:lpstr>
      <vt:lpstr>Classifiers: Linear SVM</vt:lpstr>
      <vt:lpstr>Classifiers: Linear SVM</vt:lpstr>
      <vt:lpstr>Nonlinear SVMs</vt:lpstr>
      <vt:lpstr>Nonlinear SVMs</vt:lpstr>
      <vt:lpstr>Nonlinear SVMs</vt:lpstr>
      <vt:lpstr>Classifiers: Decision Trees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Ensemble Learning</vt:lpstr>
      <vt:lpstr>Ensemble Methods</vt:lpstr>
      <vt:lpstr>Ensemble Methods: Bagging</vt:lpstr>
      <vt:lpstr>Ensemble Methods: Bagging</vt:lpstr>
      <vt:lpstr>Boosting</vt:lpstr>
      <vt:lpstr>Boosting</vt:lpstr>
      <vt:lpstr>Ensemble Methods: Boosting</vt:lpstr>
      <vt:lpstr>Random Forests</vt:lpstr>
      <vt:lpstr>How Random Forests Work</vt:lpstr>
      <vt:lpstr>Advantages of random forest</vt:lpstr>
      <vt:lpstr>Factors to consider</vt:lpstr>
      <vt:lpstr>What to remember about classifiers</vt:lpstr>
      <vt:lpstr>Other tools </vt:lpstr>
      <vt:lpstr>Advanced Topics</vt:lpstr>
      <vt:lpstr>Reference Books &amp; Articles</vt:lpstr>
      <vt:lpstr>Online Resources </vt:lpstr>
      <vt:lpstr>Contact Information</vt:lpstr>
      <vt:lpstr>Lectures</vt:lpstr>
      <vt:lpstr>Machine Learning Benefits</vt:lpstr>
      <vt:lpstr>Machine Learning Benefits</vt:lpstr>
      <vt:lpstr>Types of ML tasks for Policy Problems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Microsoft Office User</cp:lastModifiedBy>
  <cp:revision>96</cp:revision>
  <dcterms:created xsi:type="dcterms:W3CDTF">2013-08-06T06:32:01Z</dcterms:created>
  <dcterms:modified xsi:type="dcterms:W3CDTF">2017-03-18T23:44:31Z</dcterms:modified>
</cp:coreProperties>
</file>